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46"/>
  </p:notesMasterIdLst>
  <p:sldIdLst>
    <p:sldId id="256" r:id="rId2"/>
    <p:sldId id="351" r:id="rId3"/>
    <p:sldId id="330" r:id="rId4"/>
    <p:sldId id="437" r:id="rId5"/>
    <p:sldId id="438" r:id="rId6"/>
    <p:sldId id="439" r:id="rId7"/>
    <p:sldId id="555" r:id="rId8"/>
    <p:sldId id="556" r:id="rId9"/>
    <p:sldId id="563" r:id="rId10"/>
    <p:sldId id="567" r:id="rId11"/>
    <p:sldId id="568" r:id="rId12"/>
    <p:sldId id="562" r:id="rId13"/>
    <p:sldId id="560" r:id="rId14"/>
    <p:sldId id="561" r:id="rId15"/>
    <p:sldId id="569" r:id="rId16"/>
    <p:sldId id="565" r:id="rId17"/>
    <p:sldId id="570" r:id="rId18"/>
    <p:sldId id="566" r:id="rId19"/>
    <p:sldId id="594" r:id="rId20"/>
    <p:sldId id="524" r:id="rId21"/>
    <p:sldId id="593" r:id="rId22"/>
    <p:sldId id="571" r:id="rId23"/>
    <p:sldId id="585" r:id="rId24"/>
    <p:sldId id="586" r:id="rId25"/>
    <p:sldId id="494" r:id="rId26"/>
    <p:sldId id="540" r:id="rId27"/>
    <p:sldId id="541" r:id="rId28"/>
    <p:sldId id="542" r:id="rId29"/>
    <p:sldId id="543" r:id="rId30"/>
    <p:sldId id="544" r:id="rId31"/>
    <p:sldId id="499" r:id="rId32"/>
    <p:sldId id="588" r:id="rId33"/>
    <p:sldId id="502" r:id="rId34"/>
    <p:sldId id="525" r:id="rId35"/>
    <p:sldId id="514" r:id="rId36"/>
    <p:sldId id="515" r:id="rId37"/>
    <p:sldId id="513" r:id="rId38"/>
    <p:sldId id="517" r:id="rId39"/>
    <p:sldId id="512" r:id="rId40"/>
    <p:sldId id="590" r:id="rId41"/>
    <p:sldId id="589" r:id="rId42"/>
    <p:sldId id="422" r:id="rId43"/>
    <p:sldId id="324" r:id="rId44"/>
    <p:sldId id="592" r:id="rId45"/>
  </p:sldIdLst>
  <p:sldSz cx="9144000" cy="6858000" type="screen4x3"/>
  <p:notesSz cx="6858000" cy="9144000"/>
  <p:defaultTextStyle>
    <a:defPPr>
      <a:defRPr lang="en-US"/>
    </a:defPPr>
    <a:lvl1pPr marL="0" algn="l" defTabSz="914340" rtl="0" eaLnBrk="1" latinLnBrk="0" hangingPunct="1">
      <a:defRPr sz="1900" kern="1200">
        <a:solidFill>
          <a:schemeClr val="tx1"/>
        </a:solidFill>
        <a:latin typeface="+mn-lt"/>
        <a:ea typeface="+mn-ea"/>
        <a:cs typeface="+mn-cs"/>
      </a:defRPr>
    </a:lvl1pPr>
    <a:lvl2pPr marL="457170" algn="l" defTabSz="914340" rtl="0" eaLnBrk="1" latinLnBrk="0" hangingPunct="1">
      <a:defRPr sz="1900" kern="1200">
        <a:solidFill>
          <a:schemeClr val="tx1"/>
        </a:solidFill>
        <a:latin typeface="+mn-lt"/>
        <a:ea typeface="+mn-ea"/>
        <a:cs typeface="+mn-cs"/>
      </a:defRPr>
    </a:lvl2pPr>
    <a:lvl3pPr marL="914340" algn="l" defTabSz="914340" rtl="0" eaLnBrk="1" latinLnBrk="0" hangingPunct="1">
      <a:defRPr sz="1900" kern="1200">
        <a:solidFill>
          <a:schemeClr val="tx1"/>
        </a:solidFill>
        <a:latin typeface="+mn-lt"/>
        <a:ea typeface="+mn-ea"/>
        <a:cs typeface="+mn-cs"/>
      </a:defRPr>
    </a:lvl3pPr>
    <a:lvl4pPr marL="1371511" algn="l" defTabSz="914340" rtl="0" eaLnBrk="1" latinLnBrk="0" hangingPunct="1">
      <a:defRPr sz="1900" kern="1200">
        <a:solidFill>
          <a:schemeClr val="tx1"/>
        </a:solidFill>
        <a:latin typeface="+mn-lt"/>
        <a:ea typeface="+mn-ea"/>
        <a:cs typeface="+mn-cs"/>
      </a:defRPr>
    </a:lvl4pPr>
    <a:lvl5pPr marL="1828681" algn="l" defTabSz="914340" rtl="0" eaLnBrk="1" latinLnBrk="0" hangingPunct="1">
      <a:defRPr sz="1900" kern="1200">
        <a:solidFill>
          <a:schemeClr val="tx1"/>
        </a:solidFill>
        <a:latin typeface="+mn-lt"/>
        <a:ea typeface="+mn-ea"/>
        <a:cs typeface="+mn-cs"/>
      </a:defRPr>
    </a:lvl5pPr>
    <a:lvl6pPr marL="2285852" algn="l" defTabSz="914340" rtl="0" eaLnBrk="1" latinLnBrk="0" hangingPunct="1">
      <a:defRPr sz="1900" kern="1200">
        <a:solidFill>
          <a:schemeClr val="tx1"/>
        </a:solidFill>
        <a:latin typeface="+mn-lt"/>
        <a:ea typeface="+mn-ea"/>
        <a:cs typeface="+mn-cs"/>
      </a:defRPr>
    </a:lvl6pPr>
    <a:lvl7pPr marL="2743021" algn="l" defTabSz="914340" rtl="0" eaLnBrk="1" latinLnBrk="0" hangingPunct="1">
      <a:defRPr sz="1900" kern="1200">
        <a:solidFill>
          <a:schemeClr val="tx1"/>
        </a:solidFill>
        <a:latin typeface="+mn-lt"/>
        <a:ea typeface="+mn-ea"/>
        <a:cs typeface="+mn-cs"/>
      </a:defRPr>
    </a:lvl7pPr>
    <a:lvl8pPr marL="3200193" algn="l" defTabSz="914340" rtl="0" eaLnBrk="1" latinLnBrk="0" hangingPunct="1">
      <a:defRPr sz="1900" kern="1200">
        <a:solidFill>
          <a:schemeClr val="tx1"/>
        </a:solidFill>
        <a:latin typeface="+mn-lt"/>
        <a:ea typeface="+mn-ea"/>
        <a:cs typeface="+mn-cs"/>
      </a:defRPr>
    </a:lvl8pPr>
    <a:lvl9pPr marL="3657363" algn="l" defTabSz="914340" rtl="0" eaLnBrk="1" latinLnBrk="0" hangingPunct="1">
      <a:defRPr sz="19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a:srgbClr val="FFFC00"/>
    <a:srgbClr val="C3D204"/>
    <a:srgbClr val="0096FF"/>
    <a:srgbClr val="8BB92D"/>
    <a:srgbClr val="FF66CC"/>
    <a:srgbClr val="D19C05"/>
    <a:srgbClr val="763195"/>
    <a:srgbClr val="33518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819"/>
    <p:restoredTop sz="71754" autoAdjust="0"/>
  </p:normalViewPr>
  <p:slideViewPr>
    <p:cSldViewPr snapToGrid="0" snapToObjects="1">
      <p:cViewPr>
        <p:scale>
          <a:sx n="100" d="100"/>
          <a:sy n="100" d="100"/>
        </p:scale>
        <p:origin x="-1944" y="-72"/>
      </p:cViewPr>
      <p:guideLst>
        <p:guide orient="horz" pos="2160"/>
        <p:guide pos="2880"/>
      </p:guideLst>
    </p:cSldViewPr>
  </p:slideViewPr>
  <p:notesTextViewPr>
    <p:cViewPr>
      <p:scale>
        <a:sx n="1" d="1"/>
        <a:sy n="1" d="1"/>
      </p:scale>
      <p:origin x="0" y="0"/>
    </p:cViewPr>
  </p:notesTextViewPr>
  <p:sorterViewPr>
    <p:cViewPr>
      <p:scale>
        <a:sx n="74" d="100"/>
        <a:sy n="74"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image1.tiff>
</file>

<file path=ppt/media/image10.png>
</file>

<file path=ppt/media/image10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f>
</file>

<file path=ppt/media/image23.png>
</file>

<file path=ppt/media/image25.png>
</file>

<file path=ppt/media/image3.png>
</file>

<file path=ppt/media/image3.tiff>
</file>

<file path=ppt/media/image4.png>
</file>

<file path=ppt/media/image40.png>
</file>

<file path=ppt/media/image5.png>
</file>

<file path=ppt/media/image5.tiff>
</file>

<file path=ppt/media/image6.png>
</file>

<file path=ppt/media/image6.tiff>
</file>

<file path=ppt/media/image7.png>
</file>

<file path=ppt/media/image7.tiff>
</file>

<file path=ppt/media/image8.png>
</file>

<file path=ppt/media/image8.tiff>
</file>

<file path=ppt/media/image9.png>
</file>

<file path=ppt/media/image9.tiff>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04EE9D9-7DA9-4177-A807-490CA220DE89}" type="datetimeFigureOut">
              <a:rPr lang="en-US" smtClean="0"/>
              <a:t>7/23/2018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4CB4645-C9A9-4650-BE78-634AF679D0D3}" type="slidenum">
              <a:rPr lang="en-US" smtClean="0"/>
              <a:t>‹#›</a:t>
            </a:fld>
            <a:endParaRPr lang="en-US"/>
          </a:p>
        </p:txBody>
      </p:sp>
    </p:spTree>
    <p:extLst>
      <p:ext uri="{BB962C8B-B14F-4D97-AF65-F5344CB8AC3E}">
        <p14:creationId xmlns:p14="http://schemas.microsoft.com/office/powerpoint/2010/main" val="4073850163"/>
      </p:ext>
    </p:extLst>
  </p:cSld>
  <p:clrMap bg1="lt1" tx1="dk1" bg2="lt2" tx2="dk2" accent1="accent1" accent2="accent2" accent3="accent3" accent4="accent4" accent5="accent5" accent6="accent6" hlink="hlink" folHlink="folHlink"/>
  <p:notesStyle>
    <a:lvl1pPr marL="0" algn="l" defTabSz="914340" rtl="0" eaLnBrk="1" latinLnBrk="0" hangingPunct="1">
      <a:defRPr sz="1200" kern="1200">
        <a:solidFill>
          <a:schemeClr val="tx1"/>
        </a:solidFill>
        <a:latin typeface="+mn-lt"/>
        <a:ea typeface="+mn-ea"/>
        <a:cs typeface="+mn-cs"/>
      </a:defRPr>
    </a:lvl1pPr>
    <a:lvl2pPr marL="457170" algn="l" defTabSz="914340" rtl="0" eaLnBrk="1" latinLnBrk="0" hangingPunct="1">
      <a:defRPr sz="1200" kern="1200">
        <a:solidFill>
          <a:schemeClr val="tx1"/>
        </a:solidFill>
        <a:latin typeface="+mn-lt"/>
        <a:ea typeface="+mn-ea"/>
        <a:cs typeface="+mn-cs"/>
      </a:defRPr>
    </a:lvl2pPr>
    <a:lvl3pPr marL="914340" algn="l" defTabSz="914340" rtl="0" eaLnBrk="1" latinLnBrk="0" hangingPunct="1">
      <a:defRPr sz="1200" kern="1200">
        <a:solidFill>
          <a:schemeClr val="tx1"/>
        </a:solidFill>
        <a:latin typeface="+mn-lt"/>
        <a:ea typeface="+mn-ea"/>
        <a:cs typeface="+mn-cs"/>
      </a:defRPr>
    </a:lvl3pPr>
    <a:lvl4pPr marL="1371511" algn="l" defTabSz="914340" rtl="0" eaLnBrk="1" latinLnBrk="0" hangingPunct="1">
      <a:defRPr sz="1200" kern="1200">
        <a:solidFill>
          <a:schemeClr val="tx1"/>
        </a:solidFill>
        <a:latin typeface="+mn-lt"/>
        <a:ea typeface="+mn-ea"/>
        <a:cs typeface="+mn-cs"/>
      </a:defRPr>
    </a:lvl4pPr>
    <a:lvl5pPr marL="1828681" algn="l" defTabSz="914340" rtl="0" eaLnBrk="1" latinLnBrk="0" hangingPunct="1">
      <a:defRPr sz="1200" kern="1200">
        <a:solidFill>
          <a:schemeClr val="tx1"/>
        </a:solidFill>
        <a:latin typeface="+mn-lt"/>
        <a:ea typeface="+mn-ea"/>
        <a:cs typeface="+mn-cs"/>
      </a:defRPr>
    </a:lvl5pPr>
    <a:lvl6pPr marL="2285852" algn="l" defTabSz="914340" rtl="0" eaLnBrk="1" latinLnBrk="0" hangingPunct="1">
      <a:defRPr sz="1200" kern="1200">
        <a:solidFill>
          <a:schemeClr val="tx1"/>
        </a:solidFill>
        <a:latin typeface="+mn-lt"/>
        <a:ea typeface="+mn-ea"/>
        <a:cs typeface="+mn-cs"/>
      </a:defRPr>
    </a:lvl6pPr>
    <a:lvl7pPr marL="2743021" algn="l" defTabSz="914340" rtl="0" eaLnBrk="1" latinLnBrk="0" hangingPunct="1">
      <a:defRPr sz="1200" kern="1200">
        <a:solidFill>
          <a:schemeClr val="tx1"/>
        </a:solidFill>
        <a:latin typeface="+mn-lt"/>
        <a:ea typeface="+mn-ea"/>
        <a:cs typeface="+mn-cs"/>
      </a:defRPr>
    </a:lvl7pPr>
    <a:lvl8pPr marL="3200193" algn="l" defTabSz="914340" rtl="0" eaLnBrk="1" latinLnBrk="0" hangingPunct="1">
      <a:defRPr sz="1200" kern="1200">
        <a:solidFill>
          <a:schemeClr val="tx1"/>
        </a:solidFill>
        <a:latin typeface="+mn-lt"/>
        <a:ea typeface="+mn-ea"/>
        <a:cs typeface="+mn-cs"/>
      </a:defRPr>
    </a:lvl8pPr>
    <a:lvl9pPr marL="3657363" algn="l" defTabSz="91434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a:t>
            </a:fld>
            <a:endParaRPr lang="en-US"/>
          </a:p>
        </p:txBody>
      </p:sp>
    </p:spTree>
    <p:extLst>
      <p:ext uri="{BB962C8B-B14F-4D97-AF65-F5344CB8AC3E}">
        <p14:creationId xmlns:p14="http://schemas.microsoft.com/office/powerpoint/2010/main" val="24328356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10</a:t>
            </a:fld>
            <a:endParaRPr lang="en-US"/>
          </a:p>
        </p:txBody>
      </p:sp>
    </p:spTree>
    <p:extLst>
      <p:ext uri="{BB962C8B-B14F-4D97-AF65-F5344CB8AC3E}">
        <p14:creationId xmlns:p14="http://schemas.microsoft.com/office/powerpoint/2010/main" val="36298823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11</a:t>
            </a:fld>
            <a:endParaRPr lang="en-US"/>
          </a:p>
        </p:txBody>
      </p:sp>
    </p:spTree>
    <p:extLst>
      <p:ext uri="{BB962C8B-B14F-4D97-AF65-F5344CB8AC3E}">
        <p14:creationId xmlns:p14="http://schemas.microsoft.com/office/powerpoint/2010/main" val="22088913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Ideally we would like to see two version of the world: in the first version all flight were by AA and and in the second version all flight were by UA</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Now we can take the difference between the average of delayed in two alternative world.</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What would be the average delay </a:t>
            </a:r>
            <a:r>
              <a:rPr lang="en-US" dirty="0">
                <a:solidFill>
                  <a:srgbClr val="FF66CC"/>
                </a:solidFill>
              </a:rPr>
              <a:t>if all flights were </a:t>
            </a:r>
            <a:r>
              <a:rPr lang="en-US" dirty="0"/>
              <a:t>by AA?</a:t>
            </a:r>
            <a:r>
              <a:rPr lang="en-US" dirty="0">
                <a:solidFill>
                  <a:srgbClr val="FF0000"/>
                </a:solidFill>
              </a:rPr>
              <a:t> </a:t>
            </a:r>
            <a:endParaRPr lang="en-US" dirty="0"/>
          </a:p>
          <a:p>
            <a:endParaRPr lang="en-US" dirty="0"/>
          </a:p>
          <a:p>
            <a:endParaRPr lang="en-US" dirty="0"/>
          </a:p>
          <a:p>
            <a:endParaRPr lang="en-US" dirty="0"/>
          </a:p>
          <a:p>
            <a:r>
              <a:rPr lang="en-US" dirty="0"/>
              <a:t>Given these two potential outcomes the answer to the query that we started with is the difference between the average of the potential outcomes!</a:t>
            </a:r>
          </a:p>
          <a:p>
            <a:endParaRPr lang="en-US" dirty="0"/>
          </a:p>
          <a:p>
            <a:r>
              <a:rPr lang="en-US" dirty="0"/>
              <a:t>In our example, ATE shows exactly which airline has a better performance.</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12</a:t>
            </a:fld>
            <a:endParaRPr lang="en-US"/>
          </a:p>
        </p:txBody>
      </p:sp>
    </p:spTree>
    <p:extLst>
      <p:ext uri="{BB962C8B-B14F-4D97-AF65-F5344CB8AC3E}">
        <p14:creationId xmlns:p14="http://schemas.microsoft.com/office/powerpoint/2010/main" val="15664583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13</a:t>
            </a:fld>
            <a:endParaRPr lang="en-US"/>
          </a:p>
        </p:txBody>
      </p:sp>
    </p:spTree>
    <p:extLst>
      <p:ext uri="{BB962C8B-B14F-4D97-AF65-F5344CB8AC3E}">
        <p14:creationId xmlns:p14="http://schemas.microsoft.com/office/powerpoint/2010/main" val="13158045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14</a:t>
            </a:fld>
            <a:endParaRPr lang="en-US"/>
          </a:p>
        </p:txBody>
      </p:sp>
    </p:spTree>
    <p:extLst>
      <p:ext uri="{BB962C8B-B14F-4D97-AF65-F5344CB8AC3E}">
        <p14:creationId xmlns:p14="http://schemas.microsoft.com/office/powerpoint/2010/main" val="36557940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Counterfactuals outcomes are one that would have been observed had treatment been different.</a:t>
            </a:r>
          </a:p>
          <a:p>
            <a:endParaRPr lang="en-US" dirty="0"/>
          </a:p>
          <a:p>
            <a:endParaRPr lang="en-US" dirty="0"/>
          </a:p>
          <a:p>
            <a:r>
              <a:rPr lang="en-US" dirty="0"/>
              <a:t>What would have been the delay of the flight had the flight been operated by UA</a:t>
            </a:r>
          </a:p>
        </p:txBody>
      </p:sp>
      <p:sp>
        <p:nvSpPr>
          <p:cNvPr id="4" name="Slide Number Placeholder 3"/>
          <p:cNvSpPr>
            <a:spLocks noGrp="1"/>
          </p:cNvSpPr>
          <p:nvPr>
            <p:ph type="sldNum" sz="quarter" idx="10"/>
          </p:nvPr>
        </p:nvSpPr>
        <p:spPr/>
        <p:txBody>
          <a:bodyPr/>
          <a:lstStyle/>
          <a:p>
            <a:fld id="{D4CB4645-C9A9-4650-BE78-634AF679D0D3}" type="slidenum">
              <a:rPr lang="en-US" smtClean="0"/>
              <a:t>15</a:t>
            </a:fld>
            <a:endParaRPr lang="en-US"/>
          </a:p>
        </p:txBody>
      </p:sp>
    </p:spTree>
    <p:extLst>
      <p:ext uri="{BB962C8B-B14F-4D97-AF65-F5344CB8AC3E}">
        <p14:creationId xmlns:p14="http://schemas.microsoft.com/office/powerpoint/2010/main" val="37821346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What would be the average delay </a:t>
            </a:r>
            <a:r>
              <a:rPr lang="en-US" dirty="0">
                <a:solidFill>
                  <a:srgbClr val="FF66CC"/>
                </a:solidFill>
              </a:rPr>
              <a:t>if all flights were </a:t>
            </a:r>
            <a:r>
              <a:rPr lang="en-US" dirty="0"/>
              <a:t>by AA?</a:t>
            </a:r>
            <a:r>
              <a:rPr lang="en-US" dirty="0">
                <a:solidFill>
                  <a:srgbClr val="FF0000"/>
                </a:solidFill>
              </a:rPr>
              <a:t> </a:t>
            </a:r>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16</a:t>
            </a:fld>
            <a:endParaRPr lang="en-US"/>
          </a:p>
        </p:txBody>
      </p:sp>
    </p:spTree>
    <p:extLst>
      <p:ext uri="{BB962C8B-B14F-4D97-AF65-F5344CB8AC3E}">
        <p14:creationId xmlns:p14="http://schemas.microsoft.com/office/powerpoint/2010/main" val="23824634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17</a:t>
            </a:fld>
            <a:endParaRPr lang="en-US"/>
          </a:p>
        </p:txBody>
      </p:sp>
    </p:spTree>
    <p:extLst>
      <p:ext uri="{BB962C8B-B14F-4D97-AF65-F5344CB8AC3E}">
        <p14:creationId xmlns:p14="http://schemas.microsoft.com/office/powerpoint/2010/main" val="18457085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a causal diagram that shows the causal relationship between attributes in our domain, </a:t>
            </a:r>
          </a:p>
          <a:p>
            <a:r>
              <a:rPr lang="en-US" dirty="0"/>
              <a:t>To study the causal relationship between T and Y, we say Z confound T and Y if it </a:t>
            </a:r>
            <a:r>
              <a:rPr lang="en-US" dirty="0" err="1"/>
              <a:t>hs</a:t>
            </a:r>
            <a:r>
              <a:rPr lang="en-US" dirty="0"/>
              <a:t> a directed path/causal path to both T and Y</a:t>
            </a:r>
          </a:p>
          <a:p>
            <a:endParaRPr lang="en-US" dirty="0"/>
          </a:p>
          <a:p>
            <a:r>
              <a:rPr lang="en-US" dirty="0"/>
              <a:t>causal affect both of them and we refer to the</a:t>
            </a:r>
          </a:p>
          <a:p>
            <a:r>
              <a:rPr lang="en-US" dirty="0"/>
              <a:t>Undirected path between them as confounding path</a:t>
            </a:r>
          </a:p>
        </p:txBody>
      </p:sp>
      <p:sp>
        <p:nvSpPr>
          <p:cNvPr id="4" name="Slide Number Placeholder 3"/>
          <p:cNvSpPr>
            <a:spLocks noGrp="1"/>
          </p:cNvSpPr>
          <p:nvPr>
            <p:ph type="sldNum" sz="quarter" idx="10"/>
          </p:nvPr>
        </p:nvSpPr>
        <p:spPr/>
        <p:txBody>
          <a:bodyPr/>
          <a:lstStyle/>
          <a:p>
            <a:fld id="{D4CB4645-C9A9-4650-BE78-634AF679D0D3}" type="slidenum">
              <a:rPr lang="en-US" smtClean="0"/>
              <a:t>18</a:t>
            </a:fld>
            <a:endParaRPr lang="en-US"/>
          </a:p>
        </p:txBody>
      </p:sp>
    </p:spTree>
    <p:extLst>
      <p:ext uri="{BB962C8B-B14F-4D97-AF65-F5344CB8AC3E}">
        <p14:creationId xmlns:p14="http://schemas.microsoft.com/office/powerpoint/2010/main" val="3880974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CB4645-C9A9-4650-BE78-634AF679D0D3}" type="slidenum">
              <a:rPr lang="en-US" smtClean="0"/>
              <a:t>19</a:t>
            </a:fld>
            <a:endParaRPr lang="en-US"/>
          </a:p>
        </p:txBody>
      </p:sp>
    </p:spTree>
    <p:extLst>
      <p:ext uri="{BB962C8B-B14F-4D97-AF65-F5344CB8AC3E}">
        <p14:creationId xmlns:p14="http://schemas.microsoft.com/office/powerpoint/2010/main" val="879671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sz="1200" dirty="0"/>
          </a:p>
          <a:p>
            <a:endParaRPr lang="en-US" sz="1200" dirty="0"/>
          </a:p>
          <a:p>
            <a:r>
              <a:rPr lang="en-US" sz="1200" dirty="0"/>
              <a:t>(1) Such as OLAP</a:t>
            </a:r>
          </a:p>
          <a:p>
            <a:endParaRPr lang="en-US" sz="1200" dirty="0"/>
          </a:p>
          <a:p>
            <a:endParaRPr lang="en-US" sz="1200"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t>(2) rather than the functional requirements</a:t>
            </a:r>
          </a:p>
          <a:p>
            <a:endParaRPr lang="en-US" sz="1200" dirty="0"/>
          </a:p>
          <a:p>
            <a:endParaRPr lang="en-US" sz="1200" dirty="0"/>
          </a:p>
          <a:p>
            <a:r>
              <a:rPr lang="en-US" sz="1200" dirty="0"/>
              <a:t>(3) (no matter how big is your data and how fast you can process it) </a:t>
            </a:r>
            <a:endParaRPr lang="en-US" dirty="0"/>
          </a:p>
          <a:p>
            <a:endParaRPr lang="en-US" dirty="0"/>
          </a:p>
          <a:p>
            <a:r>
              <a:rPr lang="en-US" dirty="0"/>
              <a:t>++++++++++++</a:t>
            </a:r>
          </a:p>
          <a:p>
            <a:r>
              <a:rPr lang="en-US" dirty="0"/>
              <a:t>the knowledge worker (executive, manager, analyst)</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dirty="0"/>
              <a:t>A data warehouse is a “subject-oriented, integrated, </a:t>
            </a:r>
            <a:r>
              <a:rPr lang="en-US" dirty="0" err="1"/>
              <a:t>timevarying</a:t>
            </a:r>
            <a:r>
              <a:rPr lang="en-US" dirty="0"/>
              <a:t>, non-volatile collection of data that is used primarily in organizational decision making</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(1) Enterprise need to make decision typically related to allocating</a:t>
            </a:r>
          </a:p>
          <a:p>
            <a:r>
              <a:rPr lang="en-US" sz="1200" kern="1200" dirty="0">
                <a:solidFill>
                  <a:schemeClr val="tx1"/>
                </a:solidFill>
                <a:effectLst/>
                <a:latin typeface="+mn-lt"/>
                <a:ea typeface="+mn-ea"/>
                <a:cs typeface="+mn-cs"/>
              </a:rPr>
              <a:t>scarce resources such as time/people/ money. Thus, they need tools to assist them to evaluate the consequence of</a:t>
            </a:r>
          </a:p>
          <a:p>
            <a:r>
              <a:rPr lang="en-US" sz="1200" kern="1200" dirty="0">
                <a:solidFill>
                  <a:schemeClr val="tx1"/>
                </a:solidFill>
                <a:effectLst/>
                <a:latin typeface="+mn-lt"/>
                <a:ea typeface="+mn-ea"/>
                <a:cs typeface="+mn-cs"/>
              </a:rPr>
              <a:t>choosing between different policies and alternatives.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database </a:t>
            </a:r>
            <a:r>
              <a:rPr lang="en-US" sz="1200" dirty="0"/>
              <a:t>community we realize that there are valuable information in historical data </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(such as money, equipment, food, medicine,</a:t>
            </a:r>
          </a:p>
          <a:p>
            <a:r>
              <a:rPr lang="en-US" sz="1200" kern="1200" dirty="0">
                <a:solidFill>
                  <a:schemeClr val="tx1"/>
                </a:solidFill>
                <a:effectLst/>
                <a:latin typeface="+mn-lt"/>
                <a:ea typeface="+mn-ea"/>
                <a:cs typeface="+mn-cs"/>
              </a:rPr>
              <a:t>people, or time, and usually in the face of uncertainty.)</a:t>
            </a:r>
          </a:p>
          <a:p>
            <a:endParaRPr lang="en-US" dirty="0"/>
          </a:p>
          <a:p>
            <a:r>
              <a:rPr lang="en-US" dirty="0"/>
              <a:t>(2) In this paper we </a:t>
            </a:r>
            <a:r>
              <a:rPr lang="en-US" sz="1200" b="1" i="0" kern="1200" dirty="0">
                <a:solidFill>
                  <a:schemeClr val="tx1"/>
                </a:solidFill>
                <a:effectLst/>
                <a:latin typeface="+mn-lt"/>
                <a:ea typeface="+mn-ea"/>
                <a:cs typeface="+mn-cs"/>
              </a:rPr>
              <a:t>express our doubt about</a:t>
            </a:r>
            <a:r>
              <a:rPr lang="en-US" sz="1200" b="0" i="0" kern="1200" dirty="0">
                <a:solidFill>
                  <a:schemeClr val="tx1"/>
                </a:solidFill>
                <a:effectLst/>
                <a:latin typeface="+mn-lt"/>
                <a:ea typeface="+mn-ea"/>
                <a:cs typeface="+mn-cs"/>
              </a:rPr>
              <a:t> this. You </a:t>
            </a:r>
            <a:r>
              <a:rPr lang="en-US" sz="1200" b="1" i="0" kern="1200" dirty="0">
                <a:solidFill>
                  <a:schemeClr val="tx1"/>
                </a:solidFill>
                <a:effectLst/>
                <a:latin typeface="+mn-lt"/>
                <a:ea typeface="+mn-ea"/>
                <a:cs typeface="+mn-cs"/>
              </a:rPr>
              <a:t>you may share the same view</a:t>
            </a:r>
            <a:r>
              <a:rPr lang="en-US" sz="1200" b="0" i="0" kern="1200" dirty="0">
                <a:solidFill>
                  <a:schemeClr val="tx1"/>
                </a:solidFill>
                <a:effectLst/>
                <a:latin typeface="+mn-lt"/>
                <a:ea typeface="+mn-ea"/>
                <a:cs typeface="+mn-cs"/>
              </a:rPr>
              <a:t> with us after </a:t>
            </a:r>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a:t>
            </a:fld>
            <a:endParaRPr lang="en-US"/>
          </a:p>
        </p:txBody>
      </p:sp>
    </p:spTree>
    <p:extLst>
      <p:ext uri="{BB962C8B-B14F-4D97-AF65-F5344CB8AC3E}">
        <p14:creationId xmlns:p14="http://schemas.microsoft.com/office/powerpoint/2010/main" val="42624071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this motivation and background I am going to discuss briefly different components of our system</a:t>
            </a:r>
          </a:p>
        </p:txBody>
      </p:sp>
      <p:sp>
        <p:nvSpPr>
          <p:cNvPr id="4" name="Slide Number Placeholder 3"/>
          <p:cNvSpPr>
            <a:spLocks noGrp="1"/>
          </p:cNvSpPr>
          <p:nvPr>
            <p:ph type="sldNum" sz="quarter" idx="10"/>
          </p:nvPr>
        </p:nvSpPr>
        <p:spPr/>
        <p:txBody>
          <a:bodyPr/>
          <a:lstStyle/>
          <a:p>
            <a:fld id="{D4CB4645-C9A9-4650-BE78-634AF679D0D3}" type="slidenum">
              <a:rPr lang="en-US" smtClean="0"/>
              <a:t>20</a:t>
            </a:fld>
            <a:endParaRPr lang="en-US"/>
          </a:p>
        </p:txBody>
      </p:sp>
    </p:spTree>
    <p:extLst>
      <p:ext uri="{BB962C8B-B14F-4D97-AF65-F5344CB8AC3E}">
        <p14:creationId xmlns:p14="http://schemas.microsoft.com/office/powerpoint/2010/main" val="37057166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dirty="0"/>
                  <a:t>(on any outcome!)</a:t>
                </a:r>
                <a:endParaRPr lang="en-US" dirty="0"/>
              </a:p>
            </p:txBody>
          </p:sp>
        </mc:Choice>
        <mc:Fallback xmlns="">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Intuitively,  if the groups are </a:t>
                </a:r>
                <a:r>
                  <a:rPr lang="en-US" sz="1200" dirty="0"/>
                  <a:t>not similar then comparing them is not fair.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solidFill>
                      <a:schemeClr val="tx1"/>
                    </a:solidFill>
                  </a:rPr>
                  <a:t>This definition does not </a:t>
                </a:r>
                <a:r>
                  <a:rPr lang="en-US" sz="1200" dirty="0" err="1">
                    <a:solidFill>
                      <a:schemeClr val="tx1"/>
                    </a:solidFill>
                  </a:rPr>
                  <a:t>depdend</a:t>
                </a:r>
                <a:r>
                  <a:rPr lang="en-US" sz="1200" dirty="0">
                    <a:solidFill>
                      <a:schemeClr val="tx1"/>
                    </a:solidFill>
                  </a:rPr>
                  <a:t> on the </a:t>
                </a:r>
                <a:r>
                  <a:rPr lang="en-US" sz="1200" dirty="0" err="1">
                    <a:solidFill>
                      <a:schemeClr val="tx1"/>
                    </a:solidFill>
                  </a:rPr>
                  <a:t>uoutcome</a:t>
                </a:r>
                <a:r>
                  <a:rPr lang="en-US" sz="1200" dirty="0">
                    <a:solidFill>
                      <a:schemeClr val="tx1"/>
                    </a:solidFill>
                  </a:rPr>
                  <a:t> so it can be applied to several outcomes.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b="0" i="0">
                    <a:solidFill>
                      <a:schemeClr val="tx1"/>
                    </a:solidFill>
                    <a:latin typeface="Cambria Math" panose="02040503050406030204" pitchFamily="18" charset="0"/>
                  </a:rPr>
                  <a:t>𝑃(𝑊=𝑤│𝑇=0,𝑍)=</a:t>
                </a:r>
                <a:r>
                  <a:rPr lang="en-US" sz="1200" i="0">
                    <a:solidFill>
                      <a:schemeClr val="tx1"/>
                    </a:solidFill>
                    <a:latin typeface="Cambria Math" panose="02040503050406030204" pitchFamily="18" charset="0"/>
                  </a:rPr>
                  <a:t>𝑃(𝑍</a:t>
                </a:r>
                <a:r>
                  <a:rPr lang="en-US" sz="1200" b="0" i="0">
                    <a:solidFill>
                      <a:schemeClr val="tx1"/>
                    </a:solidFill>
                    <a:latin typeface="Cambria Math" panose="02040503050406030204" pitchFamily="18" charset="0"/>
                  </a:rPr>
                  <a:t>=𝑧</a:t>
                </a:r>
                <a:r>
                  <a:rPr lang="en-US" sz="1200" i="0">
                    <a:solidFill>
                      <a:schemeClr val="tx1"/>
                    </a:solidFill>
                    <a:latin typeface="Cambria Math" panose="02040503050406030204" pitchFamily="18" charset="0"/>
                  </a:rPr>
                  <a:t>|𝑇=1)</a:t>
                </a: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endParaRPr lang="en-US" dirty="0"/>
              </a:p>
            </p:txBody>
          </p:sp>
        </mc:Fallback>
      </mc:AlternateContent>
      <p:sp>
        <p:nvSpPr>
          <p:cNvPr id="4" name="Slide Number Placeholder 3"/>
          <p:cNvSpPr>
            <a:spLocks noGrp="1"/>
          </p:cNvSpPr>
          <p:nvPr>
            <p:ph type="sldNum" sz="quarter" idx="10"/>
          </p:nvPr>
        </p:nvSpPr>
        <p:spPr/>
        <p:txBody>
          <a:bodyPr/>
          <a:lstStyle/>
          <a:p>
            <a:fld id="{D4CB4645-C9A9-4650-BE78-634AF679D0D3}" type="slidenum">
              <a:rPr lang="en-US" smtClean="0"/>
              <a:t>21</a:t>
            </a:fld>
            <a:endParaRPr lang="en-US"/>
          </a:p>
        </p:txBody>
      </p:sp>
    </p:spTree>
    <p:extLst>
      <p:ext uri="{BB962C8B-B14F-4D97-AF65-F5344CB8AC3E}">
        <p14:creationId xmlns:p14="http://schemas.microsoft.com/office/powerpoint/2010/main" val="33054088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200" dirty="0"/>
                  <a:t>(on any outcome!)</a:t>
                </a:r>
                <a:endParaRPr lang="en-US" dirty="0"/>
              </a:p>
            </p:txBody>
          </p:sp>
        </mc:Choice>
        <mc:Fallback xmlns="">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Intuitively,  if the groups are </a:t>
                </a:r>
                <a:r>
                  <a:rPr lang="en-US" sz="1200" dirty="0"/>
                  <a:t>not similar then comparing them is not fair.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solidFill>
                      <a:schemeClr val="tx1"/>
                    </a:solidFill>
                  </a:rPr>
                  <a:t>This definition does not </a:t>
                </a:r>
                <a:r>
                  <a:rPr lang="en-US" sz="1200" dirty="0" err="1">
                    <a:solidFill>
                      <a:schemeClr val="tx1"/>
                    </a:solidFill>
                  </a:rPr>
                  <a:t>depdend</a:t>
                </a:r>
                <a:r>
                  <a:rPr lang="en-US" sz="1200" dirty="0">
                    <a:solidFill>
                      <a:schemeClr val="tx1"/>
                    </a:solidFill>
                  </a:rPr>
                  <a:t> on the </a:t>
                </a:r>
                <a:r>
                  <a:rPr lang="en-US" sz="1200" dirty="0" err="1">
                    <a:solidFill>
                      <a:schemeClr val="tx1"/>
                    </a:solidFill>
                  </a:rPr>
                  <a:t>uoutcome</a:t>
                </a:r>
                <a:r>
                  <a:rPr lang="en-US" sz="1200" dirty="0">
                    <a:solidFill>
                      <a:schemeClr val="tx1"/>
                    </a:solidFill>
                  </a:rPr>
                  <a:t> so it can be applied to several outcomes.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b="0" i="0">
                    <a:solidFill>
                      <a:schemeClr val="tx1"/>
                    </a:solidFill>
                    <a:latin typeface="Cambria Math" panose="02040503050406030204" pitchFamily="18" charset="0"/>
                  </a:rPr>
                  <a:t>𝑃(𝑊=𝑤│𝑇=0,𝑍)=</a:t>
                </a:r>
                <a:r>
                  <a:rPr lang="en-US" sz="1200" i="0">
                    <a:solidFill>
                      <a:schemeClr val="tx1"/>
                    </a:solidFill>
                    <a:latin typeface="Cambria Math" panose="02040503050406030204" pitchFamily="18" charset="0"/>
                  </a:rPr>
                  <a:t>𝑃(𝑍</a:t>
                </a:r>
                <a:r>
                  <a:rPr lang="en-US" sz="1200" b="0" i="0">
                    <a:solidFill>
                      <a:schemeClr val="tx1"/>
                    </a:solidFill>
                    <a:latin typeface="Cambria Math" panose="02040503050406030204" pitchFamily="18" charset="0"/>
                  </a:rPr>
                  <a:t>=𝑧</a:t>
                </a:r>
                <a:r>
                  <a:rPr lang="en-US" sz="1200" i="0">
                    <a:solidFill>
                      <a:schemeClr val="tx1"/>
                    </a:solidFill>
                    <a:latin typeface="Cambria Math" panose="02040503050406030204" pitchFamily="18" charset="0"/>
                  </a:rPr>
                  <a:t>|𝑇=1)</a:t>
                </a:r>
                <a:endParaRPr lang="en-US" sz="1200" dirty="0">
                  <a:solidFill>
                    <a:schemeClr val="tx1"/>
                  </a:solidFill>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endParaRPr lang="en-US" dirty="0"/>
              </a:p>
            </p:txBody>
          </p:sp>
        </mc:Fallback>
      </mc:AlternateContent>
      <p:sp>
        <p:nvSpPr>
          <p:cNvPr id="4" name="Slide Number Placeholder 3"/>
          <p:cNvSpPr>
            <a:spLocks noGrp="1"/>
          </p:cNvSpPr>
          <p:nvPr>
            <p:ph type="sldNum" sz="quarter" idx="10"/>
          </p:nvPr>
        </p:nvSpPr>
        <p:spPr/>
        <p:txBody>
          <a:bodyPr/>
          <a:lstStyle/>
          <a:p>
            <a:fld id="{D4CB4645-C9A9-4650-BE78-634AF679D0D3}" type="slidenum">
              <a:rPr lang="en-US" smtClean="0"/>
              <a:t>22</a:t>
            </a:fld>
            <a:endParaRPr lang="en-US"/>
          </a:p>
        </p:txBody>
      </p:sp>
    </p:spTree>
    <p:extLst>
      <p:ext uri="{BB962C8B-B14F-4D97-AF65-F5344CB8AC3E}">
        <p14:creationId xmlns:p14="http://schemas.microsoft.com/office/powerpoint/2010/main" val="10362133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Now that we </a:t>
                </a:r>
                <a:r>
                  <a:rPr lang="en-US" sz="1200" dirty="0" err="1">
                    <a:latin typeface="Helvetica" pitchFamily="2" charset="0"/>
                  </a:rPr>
                  <a:t>lknow</a:t>
                </a:r>
                <a:r>
                  <a:rPr lang="en-US" sz="1200" dirty="0">
                    <a:latin typeface="Helvetica" pitchFamily="2" charset="0"/>
                  </a:rPr>
                  <a:t> how to detect bias, lets see how we </a:t>
                </a:r>
                <a:r>
                  <a:rPr lang="en-US" sz="1200" dirty="0" err="1">
                    <a:latin typeface="Helvetica" pitchFamily="2" charset="0"/>
                  </a:rPr>
                  <a:t>hypdb</a:t>
                </a:r>
                <a:r>
                  <a:rPr lang="en-US" sz="1200" dirty="0">
                    <a:latin typeface="Helvetica" pitchFamily="2" charset="0"/>
                  </a:rPr>
                  <a:t> can explain it.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latin typeface="Helvetica" pitchFamily="2" charset="0"/>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err="1">
                    <a:latin typeface="Helvetica" pitchFamily="2" charset="0"/>
                  </a:rPr>
                  <a:t>Hypdb</a:t>
                </a:r>
                <a:r>
                  <a:rPr lang="en-US" sz="1200" dirty="0">
                    <a:latin typeface="Helvetica" pitchFamily="2" charset="0"/>
                  </a:rPr>
                  <a:t> generates two classes of explanations for bias: coarse and fine</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dirty="0">
                  <a:latin typeface="Helvetica" pitchFamily="2" charset="0"/>
                </a:endParaRP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To generate coarse, it  ….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We defined the notion of </a:t>
                </a:r>
                <a:r>
                  <a:rPr lang="en-US" dirty="0" err="1"/>
                  <a:t>resposnsibility</a:t>
                </a:r>
                <a:r>
                  <a:rPr lang="en-US" dirty="0"/>
                  <a:t> as a quantity between 0 and 1 which …</a:t>
                </a:r>
              </a:p>
            </p:txBody>
          </p:sp>
        </mc:Choice>
        <mc:Fallback xmlns="">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There is no bias </a:t>
                </a:r>
                <a:r>
                  <a:rPr lang="en-US" sz="1200" dirty="0" err="1">
                    <a:latin typeface="Helvetica" pitchFamily="2" charset="0"/>
                  </a:rPr>
                  <a:t>iff</a:t>
                </a:r>
                <a:r>
                  <a:rPr lang="en-US" sz="1200" dirty="0">
                    <a:latin typeface="Helvetica" pitchFamily="2" charset="0"/>
                  </a:rPr>
                  <a:t> </a:t>
                </a:r>
                <a:r>
                  <a:rPr lang="en-US" sz="1200" i="0">
                    <a:latin typeface="Cambria Math" panose="02040503050406030204" pitchFamily="18" charset="0"/>
                    <a:ea typeface="Cambria Math" panose="02040503050406030204" pitchFamily="18" charset="0"/>
                  </a:rPr>
                  <a:t>𝐼(𝑇;</a:t>
                </a:r>
                <a:r>
                  <a:rPr lang="en-US" sz="1200" b="1" i="0">
                    <a:latin typeface="Cambria Math" panose="02040503050406030204" pitchFamily="18" charset="0"/>
                    <a:ea typeface="Cambria Math" panose="02040503050406030204" pitchFamily="18" charset="0"/>
                  </a:rPr>
                  <a:t>𝒁│</a:t>
                </a:r>
                <a:r>
                  <a:rPr lang="en-US" sz="1200" i="0">
                    <a:latin typeface="Cambria Math" panose="02040503050406030204" pitchFamily="18" charset="0"/>
                    <a:ea typeface="Cambria Math" panose="02040503050406030204" pitchFamily="18" charset="0"/>
                  </a:rPr>
                  <a:t>𝐶)</a:t>
                </a:r>
                <a:r>
                  <a:rPr lang="en-US" sz="1200" b="0" i="0">
                    <a:latin typeface="Cambria Math" panose="02040503050406030204" pitchFamily="18" charset="0"/>
                    <a:ea typeface="Cambria Math" panose="02040503050406030204" pitchFamily="18" charset="0"/>
                  </a:rPr>
                  <a:t>=0</a:t>
                </a:r>
                <a:r>
                  <a:rPr lang="en-US" sz="1200" dirty="0">
                    <a:latin typeface="Helvetica" pitchFamily="2" charset="0"/>
                  </a:rPr>
                  <a:t>, thus </a:t>
                </a:r>
                <a:r>
                  <a:rPr lang="en-US" sz="1200" i="0">
                    <a:latin typeface="Cambria Math" panose="02040503050406030204" pitchFamily="18" charset="0"/>
                    <a:ea typeface="Cambria Math" panose="02040503050406030204" pitchFamily="18" charset="0"/>
                  </a:rPr>
                  <a:t>𝜌_</a:t>
                </a:r>
                <a:r>
                  <a:rPr lang="en-US" sz="1200" b="0" i="0">
                    <a:latin typeface="Cambria Math" panose="02040503050406030204" pitchFamily="18" charset="0"/>
                    <a:ea typeface="Cambria Math" panose="02040503050406030204" pitchFamily="18" charset="0"/>
                  </a:rPr>
                  <a:t>𝑍 </a:t>
                </a:r>
                <a:r>
                  <a:rPr lang="en-US" sz="1200" i="0">
                    <a:latin typeface="Cambria Math" panose="02040503050406030204" pitchFamily="18" charset="0"/>
                    <a:ea typeface="Cambria Math" panose="02040503050406030204" pitchFamily="18" charset="0"/>
                  </a:rPr>
                  <a:t> </a:t>
                </a:r>
                <a:r>
                  <a:rPr lang="en-US" sz="1200" dirty="0">
                    <a:latin typeface="Helvetica" pitchFamily="2" charset="0"/>
                  </a:rPr>
                  <a:t>measures the contribution of a single attribute to the inequality </a:t>
                </a:r>
                <a:r>
                  <a:rPr lang="en-US" sz="1200" i="0">
                    <a:latin typeface="Cambria Math" panose="02040503050406030204" pitchFamily="18" charset="0"/>
                    <a:ea typeface="Cambria Math" panose="02040503050406030204" pitchFamily="18" charset="0"/>
                  </a:rPr>
                  <a:t>𝐼(𝑇;</a:t>
                </a:r>
                <a:r>
                  <a:rPr lang="en-US" sz="1200" b="1" i="0">
                    <a:latin typeface="Cambria Math" panose="02040503050406030204" pitchFamily="18" charset="0"/>
                    <a:ea typeface="Cambria Math" panose="02040503050406030204" pitchFamily="18" charset="0"/>
                  </a:rPr>
                  <a:t>𝒁│</a:t>
                </a:r>
                <a:r>
                  <a:rPr lang="en-US" sz="1200" i="0">
                    <a:latin typeface="Cambria Math" panose="02040503050406030204" pitchFamily="18" charset="0"/>
                    <a:ea typeface="Cambria Math" panose="02040503050406030204" pitchFamily="18" charset="0"/>
                  </a:rPr>
                  <a:t>𝐶)</a:t>
                </a:r>
                <a:r>
                  <a:rPr lang="en-US" sz="1200" dirty="0">
                    <a:effectLst/>
                    <a:latin typeface="Helvetica" pitchFamily="2" charset="0"/>
                  </a:rPr>
                  <a:t>&gt;0</a:t>
                </a:r>
              </a:p>
              <a:p>
                <a:endParaRPr lang="en-US" dirty="0"/>
              </a:p>
            </p:txBody>
          </p:sp>
        </mc:Fallback>
      </mc:AlternateContent>
      <p:sp>
        <p:nvSpPr>
          <p:cNvPr id="4" name="Slide Number Placeholder 3"/>
          <p:cNvSpPr>
            <a:spLocks noGrp="1"/>
          </p:cNvSpPr>
          <p:nvPr>
            <p:ph type="sldNum" sz="quarter" idx="10"/>
          </p:nvPr>
        </p:nvSpPr>
        <p:spPr/>
        <p:txBody>
          <a:bodyPr/>
          <a:lstStyle/>
          <a:p>
            <a:fld id="{D4CB4645-C9A9-4650-BE78-634AF679D0D3}" type="slidenum">
              <a:rPr lang="en-US" smtClean="0"/>
              <a:t>23</a:t>
            </a:fld>
            <a:endParaRPr lang="en-US"/>
          </a:p>
        </p:txBody>
      </p:sp>
    </p:spTree>
    <p:extLst>
      <p:ext uri="{BB962C8B-B14F-4D97-AF65-F5344CB8AC3E}">
        <p14:creationId xmlns:p14="http://schemas.microsoft.com/office/powerpoint/2010/main" val="8137655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Now lets see how </a:t>
                </a:r>
                <a:r>
                  <a:rPr lang="en-US" dirty="0" err="1"/>
                  <a:t>hypdb</a:t>
                </a:r>
                <a:r>
                  <a:rPr lang="en-US" dirty="0"/>
                  <a:t> generate finer </a:t>
                </a:r>
                <a:r>
                  <a:rPr lang="en-US" dirty="0" err="1"/>
                  <a:t>expalanations</a:t>
                </a:r>
                <a:endParaRPr lang="en-US" dirty="0"/>
              </a:p>
              <a:p>
                <a:endParaRPr lang="en-US" dirty="0"/>
              </a:p>
              <a:p>
                <a:r>
                  <a:rPr lang="en-US" dirty="0"/>
                  <a:t>But before that recall </a:t>
                </a:r>
              </a:p>
            </p:txBody>
          </p:sp>
        </mc:Choice>
        <mc:Fallback xmlns="">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latin typeface="Helvetica" pitchFamily="2" charset="0"/>
                  </a:rPr>
                  <a:t>There is no bias </a:t>
                </a:r>
                <a:r>
                  <a:rPr lang="en-US" sz="1200" dirty="0" err="1">
                    <a:latin typeface="Helvetica" pitchFamily="2" charset="0"/>
                  </a:rPr>
                  <a:t>iff</a:t>
                </a:r>
                <a:r>
                  <a:rPr lang="en-US" sz="1200" dirty="0">
                    <a:latin typeface="Helvetica" pitchFamily="2" charset="0"/>
                  </a:rPr>
                  <a:t> </a:t>
                </a:r>
                <a:r>
                  <a:rPr lang="en-US" sz="1200" i="0">
                    <a:latin typeface="Cambria Math" panose="02040503050406030204" pitchFamily="18" charset="0"/>
                    <a:ea typeface="Cambria Math" panose="02040503050406030204" pitchFamily="18" charset="0"/>
                  </a:rPr>
                  <a:t>𝐼(𝑇;</a:t>
                </a:r>
                <a:r>
                  <a:rPr lang="en-US" sz="1200" b="1" i="0">
                    <a:latin typeface="Cambria Math" panose="02040503050406030204" pitchFamily="18" charset="0"/>
                    <a:ea typeface="Cambria Math" panose="02040503050406030204" pitchFamily="18" charset="0"/>
                  </a:rPr>
                  <a:t>𝒁│</a:t>
                </a:r>
                <a:r>
                  <a:rPr lang="en-US" sz="1200" i="0">
                    <a:latin typeface="Cambria Math" panose="02040503050406030204" pitchFamily="18" charset="0"/>
                    <a:ea typeface="Cambria Math" panose="02040503050406030204" pitchFamily="18" charset="0"/>
                  </a:rPr>
                  <a:t>𝐶)</a:t>
                </a:r>
                <a:r>
                  <a:rPr lang="en-US" sz="1200" b="0" i="0">
                    <a:latin typeface="Cambria Math" panose="02040503050406030204" pitchFamily="18" charset="0"/>
                    <a:ea typeface="Cambria Math" panose="02040503050406030204" pitchFamily="18" charset="0"/>
                  </a:rPr>
                  <a:t>=0</a:t>
                </a:r>
                <a:r>
                  <a:rPr lang="en-US" sz="1200" dirty="0">
                    <a:latin typeface="Helvetica" pitchFamily="2" charset="0"/>
                  </a:rPr>
                  <a:t>, thus </a:t>
                </a:r>
                <a:r>
                  <a:rPr lang="en-US" sz="1200" i="0">
                    <a:latin typeface="Cambria Math" panose="02040503050406030204" pitchFamily="18" charset="0"/>
                    <a:ea typeface="Cambria Math" panose="02040503050406030204" pitchFamily="18" charset="0"/>
                  </a:rPr>
                  <a:t>𝜌_</a:t>
                </a:r>
                <a:r>
                  <a:rPr lang="en-US" sz="1200" b="0" i="0">
                    <a:latin typeface="Cambria Math" panose="02040503050406030204" pitchFamily="18" charset="0"/>
                    <a:ea typeface="Cambria Math" panose="02040503050406030204" pitchFamily="18" charset="0"/>
                  </a:rPr>
                  <a:t>𝑍 </a:t>
                </a:r>
                <a:r>
                  <a:rPr lang="en-US" sz="1200" i="0">
                    <a:latin typeface="Cambria Math" panose="02040503050406030204" pitchFamily="18" charset="0"/>
                    <a:ea typeface="Cambria Math" panose="02040503050406030204" pitchFamily="18" charset="0"/>
                  </a:rPr>
                  <a:t> </a:t>
                </a:r>
                <a:r>
                  <a:rPr lang="en-US" sz="1200" dirty="0">
                    <a:latin typeface="Helvetica" pitchFamily="2" charset="0"/>
                  </a:rPr>
                  <a:t>measures the contribution of a single attribute to the inequality </a:t>
                </a:r>
                <a:r>
                  <a:rPr lang="en-US" sz="1200" i="0">
                    <a:latin typeface="Cambria Math" panose="02040503050406030204" pitchFamily="18" charset="0"/>
                    <a:ea typeface="Cambria Math" panose="02040503050406030204" pitchFamily="18" charset="0"/>
                  </a:rPr>
                  <a:t>𝐼(𝑇;</a:t>
                </a:r>
                <a:r>
                  <a:rPr lang="en-US" sz="1200" b="1" i="0">
                    <a:latin typeface="Cambria Math" panose="02040503050406030204" pitchFamily="18" charset="0"/>
                    <a:ea typeface="Cambria Math" panose="02040503050406030204" pitchFamily="18" charset="0"/>
                  </a:rPr>
                  <a:t>𝒁│</a:t>
                </a:r>
                <a:r>
                  <a:rPr lang="en-US" sz="1200" i="0">
                    <a:latin typeface="Cambria Math" panose="02040503050406030204" pitchFamily="18" charset="0"/>
                    <a:ea typeface="Cambria Math" panose="02040503050406030204" pitchFamily="18" charset="0"/>
                  </a:rPr>
                  <a:t>𝐶)</a:t>
                </a:r>
                <a:r>
                  <a:rPr lang="en-US" sz="1200" dirty="0">
                    <a:effectLst/>
                    <a:latin typeface="Helvetica" pitchFamily="2" charset="0"/>
                  </a:rPr>
                  <a:t>&gt;0</a:t>
                </a:r>
              </a:p>
              <a:p>
                <a:endParaRPr lang="en-US" dirty="0"/>
              </a:p>
            </p:txBody>
          </p:sp>
        </mc:Fallback>
      </mc:AlternateContent>
      <p:sp>
        <p:nvSpPr>
          <p:cNvPr id="4" name="Slide Number Placeholder 3"/>
          <p:cNvSpPr>
            <a:spLocks noGrp="1"/>
          </p:cNvSpPr>
          <p:nvPr>
            <p:ph type="sldNum" sz="quarter" idx="10"/>
          </p:nvPr>
        </p:nvSpPr>
        <p:spPr/>
        <p:txBody>
          <a:bodyPr/>
          <a:lstStyle/>
          <a:p>
            <a:fld id="{D4CB4645-C9A9-4650-BE78-634AF679D0D3}" type="slidenum">
              <a:rPr lang="en-US" smtClean="0"/>
              <a:t>24</a:t>
            </a:fld>
            <a:endParaRPr lang="en-US"/>
          </a:p>
        </p:txBody>
      </p:sp>
    </p:spTree>
    <p:extLst>
      <p:ext uri="{BB962C8B-B14F-4D97-AF65-F5344CB8AC3E}">
        <p14:creationId xmlns:p14="http://schemas.microsoft.com/office/powerpoint/2010/main" val="16735988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Digging deeper for Airport,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25</a:t>
            </a:fld>
            <a:endParaRPr lang="en-US"/>
          </a:p>
        </p:txBody>
      </p:sp>
    </p:spTree>
    <p:extLst>
      <p:ext uri="{BB962C8B-B14F-4D97-AF65-F5344CB8AC3E}">
        <p14:creationId xmlns:p14="http://schemas.microsoft.com/office/powerpoint/2010/main" val="3474582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26</a:t>
            </a:fld>
            <a:endParaRPr lang="en-US"/>
          </a:p>
        </p:txBody>
      </p:sp>
    </p:spTree>
    <p:extLst>
      <p:ext uri="{BB962C8B-B14F-4D97-AF65-F5344CB8AC3E}">
        <p14:creationId xmlns:p14="http://schemas.microsoft.com/office/powerpoint/2010/main" val="4345954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27</a:t>
            </a:fld>
            <a:endParaRPr lang="en-US"/>
          </a:p>
        </p:txBody>
      </p:sp>
    </p:spTree>
    <p:extLst>
      <p:ext uri="{BB962C8B-B14F-4D97-AF65-F5344CB8AC3E}">
        <p14:creationId xmlns:p14="http://schemas.microsoft.com/office/powerpoint/2010/main" val="3162041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28</a:t>
            </a:fld>
            <a:endParaRPr lang="en-US"/>
          </a:p>
        </p:txBody>
      </p:sp>
    </p:spTree>
    <p:extLst>
      <p:ext uri="{BB962C8B-B14F-4D97-AF65-F5344CB8AC3E}">
        <p14:creationId xmlns:p14="http://schemas.microsoft.com/office/powerpoint/2010/main" val="3979041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r>
              <a:rPr lang="en-US" dirty="0"/>
              <a:t>Therefore, the query is biased in favor of American.</a:t>
            </a:r>
          </a:p>
          <a:p>
            <a:r>
              <a:rPr lang="en-US" dirty="0"/>
              <a:t>These would explain why the query is biased and why it </a:t>
            </a:r>
            <a:r>
              <a:rPr lang="en-US" dirty="0" err="1"/>
              <a:t>leasds</a:t>
            </a:r>
            <a:r>
              <a:rPr lang="en-US" dirty="0"/>
              <a:t> to Simpsons paradox. Indeed any comparison between these </a:t>
            </a:r>
            <a:r>
              <a:rPr lang="en-US" dirty="0" err="1"/>
              <a:t>acrriers</a:t>
            </a:r>
            <a:r>
              <a:rPr lang="en-US" dirty="0"/>
              <a:t> …</a:t>
            </a:r>
          </a:p>
          <a:p>
            <a:endParaRPr lang="en-US" dirty="0"/>
          </a:p>
          <a:p>
            <a:r>
              <a:rPr lang="en-US" dirty="0"/>
              <a:t>This would make the comparison between United and American unfair without accounting for the fact they do not operate evenly at all </a:t>
            </a:r>
            <a:r>
              <a:rPr lang="en-US" dirty="0" err="1"/>
              <a:t>aiports</a:t>
            </a:r>
            <a:r>
              <a:rPr lang="en-US" dirty="0"/>
              <a:t>!</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29</a:t>
            </a:fld>
            <a:endParaRPr lang="en-US"/>
          </a:p>
        </p:txBody>
      </p:sp>
    </p:spTree>
    <p:extLst>
      <p:ext uri="{BB962C8B-B14F-4D97-AF65-F5344CB8AC3E}">
        <p14:creationId xmlns:p14="http://schemas.microsoft.com/office/powerpoint/2010/main" val="33563442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Suppose a company has many business flights from four airports, and wants to subscribe to a business travel plan with either AA or UA, depending on which has the best on time performance at those four airports.  Thus, the decision of which </a:t>
            </a:r>
            <a:r>
              <a:rPr lang="en-US" sz="1200" kern="1200" dirty="0" err="1">
                <a:solidFill>
                  <a:schemeClr val="tx1"/>
                </a:solidFill>
                <a:effectLst/>
                <a:latin typeface="+mn-lt"/>
                <a:ea typeface="+mn-ea"/>
                <a:cs typeface="+mn-cs"/>
              </a:rPr>
              <a:t>ariline</a:t>
            </a:r>
            <a:r>
              <a:rPr lang="en-US" sz="1200" kern="1200" dirty="0">
                <a:solidFill>
                  <a:schemeClr val="tx1"/>
                </a:solidFill>
                <a:effectLst/>
                <a:latin typeface="+mn-lt"/>
                <a:ea typeface="+mn-ea"/>
                <a:cs typeface="+mn-cs"/>
              </a:rPr>
              <a:t> to choose depends on the on-time performance of the airline.</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Rochester (ROC), Montrose (MTJ), McAllen Miller (MFE) and Colorado Springs (COS).</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a:t>
            </a:fld>
            <a:endParaRPr lang="en-US"/>
          </a:p>
        </p:txBody>
      </p:sp>
    </p:spTree>
    <p:extLst>
      <p:ext uri="{BB962C8B-B14F-4D97-AF65-F5344CB8AC3E}">
        <p14:creationId xmlns:p14="http://schemas.microsoft.com/office/powerpoint/2010/main" val="581281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err="1"/>
              <a:t>NOte</a:t>
            </a:r>
            <a:r>
              <a:rPr lang="en-US" sz="1200" dirty="0"/>
              <a:t> </a:t>
            </a:r>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r>
              <a:rPr lang="en-US" sz="1200" dirty="0"/>
              <a:t>As you see Rochester has lots of delay and united happens to have many flight from Rochester. While American has many </a:t>
            </a:r>
            <a:r>
              <a:rPr lang="en-US" sz="1200" dirty="0" err="1"/>
              <a:t>frlight</a:t>
            </a:r>
            <a:r>
              <a:rPr lang="en-US" sz="1200" dirty="0"/>
              <a:t> from MFE where there are </a:t>
            </a:r>
            <a:r>
              <a:rPr lang="en-US" sz="1200" dirty="0" err="1"/>
              <a:t>feq</a:t>
            </a:r>
            <a:r>
              <a:rPr lang="en-US" sz="1200" dirty="0"/>
              <a:t> delays in general. That’s why American has </a:t>
            </a:r>
            <a:r>
              <a:rPr lang="en-US" sz="1200" dirty="0" err="1"/>
              <a:t>fewr</a:t>
            </a:r>
            <a:r>
              <a:rPr lang="en-US" sz="1200" dirty="0"/>
              <a:t> average delay in general.</a:t>
            </a:r>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endParaRPr lang="en-US" dirty="0"/>
          </a:p>
          <a:p>
            <a:r>
              <a:rPr lang="en-US" dirty="0"/>
              <a:t>+++ to confirm these explanation check out these two plots: the first one show the frequency of flight belong to each airline in different </a:t>
            </a:r>
            <a:r>
              <a:rPr lang="en-US" dirty="0" err="1"/>
              <a:t>aiports</a:t>
            </a:r>
            <a:r>
              <a:rPr lang="en-US" dirty="0"/>
              <a:t>; the second one shows the average delayed flight in each airport:</a:t>
            </a:r>
          </a:p>
          <a:p>
            <a:endParaRPr lang="en-US" dirty="0"/>
          </a:p>
          <a:p>
            <a:r>
              <a:rPr lang="en-US" dirty="0"/>
              <a:t>Roc has lots of delays and UA has lots of flight .. </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30</a:t>
            </a:fld>
            <a:endParaRPr lang="en-US"/>
          </a:p>
        </p:txBody>
      </p:sp>
    </p:spTree>
    <p:extLst>
      <p:ext uri="{BB962C8B-B14F-4D97-AF65-F5344CB8AC3E}">
        <p14:creationId xmlns:p14="http://schemas.microsoft.com/office/powerpoint/2010/main" val="26036501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r>
              <a:rPr lang="en-US" dirty="0"/>
              <a:t>Now lets see how </a:t>
            </a:r>
            <a:r>
              <a:rPr lang="en-US" dirty="0" err="1"/>
              <a:t>hypdb</a:t>
            </a:r>
            <a:r>
              <a:rPr lang="en-US" dirty="0"/>
              <a:t> eliminate bias from the query with the running example.</a:t>
            </a:r>
          </a:p>
          <a:p>
            <a:endParaRPr lang="en-US" dirty="0"/>
          </a:p>
          <a:p>
            <a:r>
              <a:rPr lang="en-US" dirty="0"/>
              <a:t>The rewriting is inspired from the equation we observed earlier for computing ATE! </a:t>
            </a:r>
          </a:p>
          <a:p>
            <a:endParaRPr lang="en-US" dirty="0"/>
          </a:p>
          <a:p>
            <a:r>
              <a:rPr lang="en-US" dirty="0"/>
              <a:t>The intuition behind this rewriting is pretty simple,</a:t>
            </a:r>
          </a:p>
          <a:p>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dirty="0"/>
              <a:t>Intuition: Compute the query on groups that are homogenous on </a:t>
            </a:r>
            <a:r>
              <a:rPr lang="en-US" sz="1200" b="1" dirty="0"/>
              <a:t>Z</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31</a:t>
            </a:fld>
            <a:endParaRPr lang="en-US"/>
          </a:p>
        </p:txBody>
      </p:sp>
    </p:spTree>
    <p:extLst>
      <p:ext uri="{BB962C8B-B14F-4D97-AF65-F5344CB8AC3E}">
        <p14:creationId xmlns:p14="http://schemas.microsoft.com/office/powerpoint/2010/main" val="9063110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32</a:t>
            </a:fld>
            <a:endParaRPr lang="en-US"/>
          </a:p>
        </p:txBody>
      </p:sp>
    </p:spTree>
    <p:extLst>
      <p:ext uri="{BB962C8B-B14F-4D97-AF65-F5344CB8AC3E}">
        <p14:creationId xmlns:p14="http://schemas.microsoft.com/office/powerpoint/2010/main" val="15423394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The most </a:t>
            </a:r>
            <a:r>
              <a:rPr lang="en-US" dirty="0" err="1"/>
              <a:t>cobust</a:t>
            </a:r>
            <a:r>
              <a:rPr lang="en-US" dirty="0"/>
              <a:t> method for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which is a robust, but computationally expensive independence</a:t>
            </a:r>
          </a:p>
          <a:p>
            <a:endParaRPr lang="en-US" dirty="0"/>
          </a:p>
          <a:p>
            <a:endParaRPr lang="en-US" dirty="0"/>
          </a:p>
          <a:p>
            <a:r>
              <a:rPr lang="en-US" sz="1200" kern="1200" dirty="0">
                <a:solidFill>
                  <a:schemeClr val="tx1"/>
                </a:solidFill>
                <a:effectLst/>
                <a:latin typeface="+mn-lt"/>
                <a:ea typeface="+mn-ea"/>
                <a:cs typeface="+mn-cs"/>
              </a:rPr>
              <a:t>Our optimization</a:t>
            </a:r>
          </a:p>
          <a:p>
            <a:r>
              <a:rPr lang="en-US" sz="1200" kern="1200" dirty="0">
                <a:solidFill>
                  <a:schemeClr val="tx1"/>
                </a:solidFill>
                <a:effectLst/>
                <a:latin typeface="+mn-lt"/>
                <a:ea typeface="+mn-ea"/>
                <a:cs typeface="+mn-cs"/>
              </a:rPr>
              <a:t>consists of generating permutation samples without shuffling of</a:t>
            </a:r>
          </a:p>
          <a:p>
            <a:r>
              <a:rPr lang="en-US" sz="1200" kern="1200" dirty="0">
                <a:solidFill>
                  <a:schemeClr val="tx1"/>
                </a:solidFill>
                <a:effectLst/>
                <a:latin typeface="+mn-lt"/>
                <a:ea typeface="+mn-ea"/>
                <a:cs typeface="+mn-cs"/>
              </a:rPr>
              <a:t>data, by sampling from contingency tables and conditioning groups.</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33</a:t>
            </a:fld>
            <a:endParaRPr lang="en-US"/>
          </a:p>
        </p:txBody>
      </p:sp>
    </p:spTree>
    <p:extLst>
      <p:ext uri="{BB962C8B-B14F-4D97-AF65-F5344CB8AC3E}">
        <p14:creationId xmlns:p14="http://schemas.microsoft.com/office/powerpoint/2010/main" val="17228719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CB4645-C9A9-4650-BE78-634AF679D0D3}" type="slidenum">
              <a:rPr lang="en-US" smtClean="0"/>
              <a:t>34</a:t>
            </a:fld>
            <a:endParaRPr lang="en-US"/>
          </a:p>
        </p:txBody>
      </p:sp>
    </p:spTree>
    <p:extLst>
      <p:ext uri="{BB962C8B-B14F-4D97-AF65-F5344CB8AC3E}">
        <p14:creationId xmlns:p14="http://schemas.microsoft.com/office/powerpoint/2010/main" val="147921287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first application of </a:t>
            </a:r>
            <a:r>
              <a:rPr lang="en-US" dirty="0" err="1"/>
              <a:t>HypDB</a:t>
            </a:r>
            <a:r>
              <a:rPr lang="en-US" dirty="0"/>
              <a:t> was to replicate some experiments from the literature concerning fairness, which had been conducted on a particular datasets frequently used in the literature, namely the ”adults datasets from UCI”; which reports census data and income (under or over $50K) for 48,842 U.S. citizens. </a:t>
            </a:r>
          </a:p>
          <a:p>
            <a:endParaRPr lang="en-US" dirty="0"/>
          </a:p>
          <a:p>
            <a:r>
              <a:rPr lang="en-US" dirty="0"/>
              <a:t>A typical investigation, e.g. done by [XXXX], compute the average income for male and female and report a discrepancy.</a:t>
            </a:r>
          </a:p>
          <a:p>
            <a:endParaRPr lang="en-US" dirty="0"/>
          </a:p>
          <a:p>
            <a:endParaRPr lang="en-US" dirty="0"/>
          </a:p>
          <a:p>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Let me show you a use case of </a:t>
            </a:r>
            <a:r>
              <a:rPr lang="en-US" dirty="0" err="1"/>
              <a:t>HypDB</a:t>
            </a:r>
            <a:r>
              <a:rPr lang="en-US" dirty="0"/>
              <a:t> in studying discrimination in social datasets: We use the Adult dataset [52], which reports census data and income (under or over $50K) for 48,842 U.S. citizens. This dataset has been studied in several work in the context of fairness. We used the same dataset to replicate their results and confirm them.</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35</a:t>
            </a:fld>
            <a:endParaRPr lang="en-US"/>
          </a:p>
        </p:txBody>
      </p:sp>
    </p:spTree>
    <p:extLst>
      <p:ext uri="{BB962C8B-B14F-4D97-AF65-F5344CB8AC3E}">
        <p14:creationId xmlns:p14="http://schemas.microsoft.com/office/powerpoint/2010/main" val="37427559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t>
            </a:r>
          </a:p>
          <a:p>
            <a:endParaRPr lang="en-US" dirty="0"/>
          </a:p>
          <a:p>
            <a:r>
              <a:rPr lang="en-US" dirty="0"/>
              <a:t>…and report a discrepancy.</a:t>
            </a:r>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36</a:t>
            </a:fld>
            <a:endParaRPr lang="en-US"/>
          </a:p>
        </p:txBody>
      </p:sp>
    </p:spTree>
    <p:extLst>
      <p:ext uri="{BB962C8B-B14F-4D97-AF65-F5344CB8AC3E}">
        <p14:creationId xmlns:p14="http://schemas.microsoft.com/office/powerpoint/2010/main" val="19518517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r>
              <a:rPr lang="en-US" dirty="0"/>
              <a:t>================</a:t>
            </a:r>
          </a:p>
          <a:p>
            <a:endParaRPr lang="en-US" dirty="0"/>
          </a:p>
          <a:p>
            <a:r>
              <a:rPr lang="en-US" dirty="0"/>
              <a:t>We applied </a:t>
            </a:r>
            <a:r>
              <a:rPr lang="en-US" dirty="0" err="1"/>
              <a:t>HypDB</a:t>
            </a:r>
            <a:r>
              <a:rPr lang="en-US" dirty="0"/>
              <a:t> to this simple query, and, TO OUR SURPRISE, we found that the query is actually biased, with confounding variables …</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37</a:t>
            </a:fld>
            <a:endParaRPr lang="en-US"/>
          </a:p>
        </p:txBody>
      </p:sp>
    </p:spTree>
    <p:extLst>
      <p:ext uri="{BB962C8B-B14F-4D97-AF65-F5344CB8AC3E}">
        <p14:creationId xmlns:p14="http://schemas.microsoft.com/office/powerpoint/2010/main" val="40636426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r>
              <a:rPr lang="en-US" dirty="0"/>
              <a:t>================</a:t>
            </a:r>
          </a:p>
          <a:p>
            <a:r>
              <a:rPr lang="en-US" dirty="0"/>
              <a:t>Digging deeper with </a:t>
            </a:r>
            <a:r>
              <a:rPr lang="en-US" dirty="0" err="1"/>
              <a:t>HypDB</a:t>
            </a:r>
            <a:r>
              <a:rPr lang="en-US" dirty="0"/>
              <a:t>, we found that the most responsible confounder was </a:t>
            </a:r>
            <a:r>
              <a:rPr lang="en-US" dirty="0" err="1"/>
              <a:t>MaritalStatus</a:t>
            </a:r>
            <a:r>
              <a:rPr lang="en-US" dirty="0"/>
              <a:t>.</a:t>
            </a:r>
          </a:p>
        </p:txBody>
      </p:sp>
      <p:sp>
        <p:nvSpPr>
          <p:cNvPr id="4" name="Slide Number Placeholder 3"/>
          <p:cNvSpPr>
            <a:spLocks noGrp="1"/>
          </p:cNvSpPr>
          <p:nvPr>
            <p:ph type="sldNum" sz="quarter" idx="10"/>
          </p:nvPr>
        </p:nvSpPr>
        <p:spPr/>
        <p:txBody>
          <a:bodyPr/>
          <a:lstStyle/>
          <a:p>
            <a:fld id="{D4CB4645-C9A9-4650-BE78-634AF679D0D3}" type="slidenum">
              <a:rPr lang="en-US" smtClean="0"/>
              <a:t>38</a:t>
            </a:fld>
            <a:endParaRPr lang="en-US"/>
          </a:p>
        </p:txBody>
      </p:sp>
    </p:spTree>
    <p:extLst>
      <p:ext uri="{BB962C8B-B14F-4D97-AF65-F5344CB8AC3E}">
        <p14:creationId xmlns:p14="http://schemas.microsoft.com/office/powerpoint/2010/main" val="398258425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39</a:t>
            </a:fld>
            <a:endParaRPr lang="en-US"/>
          </a:p>
        </p:txBody>
      </p:sp>
    </p:spTree>
    <p:extLst>
      <p:ext uri="{BB962C8B-B14F-4D97-AF65-F5344CB8AC3E}">
        <p14:creationId xmlns:p14="http://schemas.microsoft.com/office/powerpoint/2010/main" val="1280923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this seems to be a wrong decision!</a:t>
            </a:r>
          </a:p>
        </p:txBody>
      </p:sp>
      <p:sp>
        <p:nvSpPr>
          <p:cNvPr id="4" name="Slide Number Placeholder 3"/>
          <p:cNvSpPr>
            <a:spLocks noGrp="1"/>
          </p:cNvSpPr>
          <p:nvPr>
            <p:ph type="sldNum" sz="quarter" idx="10"/>
          </p:nvPr>
        </p:nvSpPr>
        <p:spPr/>
        <p:txBody>
          <a:bodyPr/>
          <a:lstStyle/>
          <a:p>
            <a:fld id="{D4CB4645-C9A9-4650-BE78-634AF679D0D3}" type="slidenum">
              <a:rPr lang="en-US" smtClean="0"/>
              <a:t>4</a:t>
            </a:fld>
            <a:endParaRPr lang="en-US"/>
          </a:p>
        </p:txBody>
      </p:sp>
    </p:spTree>
    <p:extLst>
      <p:ext uri="{BB962C8B-B14F-4D97-AF65-F5344CB8AC3E}">
        <p14:creationId xmlns:p14="http://schemas.microsoft.com/office/powerpoint/2010/main" val="320280862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b="0" i="0" kern="1200" dirty="0">
                <a:solidFill>
                  <a:schemeClr val="tx1"/>
                </a:solidFill>
                <a:effectLst/>
                <a:latin typeface="+mn-lt"/>
                <a:ea typeface="+mn-ea"/>
                <a:cs typeface="+mn-cs"/>
              </a:rPr>
              <a:t>Extraction was done by Barry Becker from the 1994 Census database.</a:t>
            </a:r>
            <a:endParaRPr lang="en-US" sz="1200" dirty="0"/>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r>
              <a:rPr lang="en-US" dirty="0"/>
              <a:t>http://</a:t>
            </a:r>
            <a:r>
              <a:rPr lang="en-US" dirty="0" err="1"/>
              <a:t>robotics.stanford.edu</a:t>
            </a:r>
            <a:r>
              <a:rPr lang="en-US" dirty="0"/>
              <a:t>/~</a:t>
            </a:r>
            <a:r>
              <a:rPr lang="en-US" dirty="0" err="1"/>
              <a:t>ronnyk</a:t>
            </a:r>
            <a:r>
              <a:rPr lang="en-US" dirty="0"/>
              <a:t>/</a:t>
            </a:r>
          </a:p>
          <a:p>
            <a:pPr marL="0" marR="0" lvl="0" indent="0" algn="l" defTabSz="91434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Ron </a:t>
            </a:r>
            <a:r>
              <a:rPr lang="en-US" sz="1200" b="1" i="0" kern="1200" dirty="0" err="1">
                <a:solidFill>
                  <a:schemeClr val="tx1"/>
                </a:solidFill>
                <a:effectLst/>
                <a:latin typeface="+mn-lt"/>
                <a:ea typeface="+mn-ea"/>
                <a:cs typeface="+mn-cs"/>
              </a:rPr>
              <a:t>Kohavi</a:t>
            </a:r>
            <a:r>
              <a:rPr lang="en-US" sz="1200" b="1" i="0" kern="1200" dirty="0">
                <a:solidFill>
                  <a:schemeClr val="tx1"/>
                </a:solidFill>
                <a:effectLst/>
                <a:latin typeface="+mn-lt"/>
                <a:ea typeface="+mn-ea"/>
                <a:cs typeface="+mn-cs"/>
              </a:rPr>
              <a:t>, PhD</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40</a:t>
            </a:fld>
            <a:endParaRPr lang="en-US"/>
          </a:p>
        </p:txBody>
      </p:sp>
    </p:spTree>
    <p:extLst>
      <p:ext uri="{BB962C8B-B14F-4D97-AF65-F5344CB8AC3E}">
        <p14:creationId xmlns:p14="http://schemas.microsoft.com/office/powerpoint/2010/main" val="162605699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Arial" panose="020B0604020202020204" pitchFamily="34" charset="0"/>
              <a:buChar char="•"/>
            </a:pPr>
            <a:r>
              <a:rPr lang="en-US" sz="1200" b="0" i="0" kern="1200" dirty="0">
                <a:solidFill>
                  <a:schemeClr val="tx1"/>
                </a:solidFill>
                <a:effectLst/>
                <a:latin typeface="+mn-lt"/>
                <a:ea typeface="+mn-ea"/>
                <a:cs typeface="+mn-cs"/>
              </a:rPr>
              <a:t>Extraction was done by Barry Becker from the 1994 Census database.</a:t>
            </a:r>
            <a:endParaRPr lang="en-US" sz="1200" dirty="0"/>
          </a:p>
          <a:p>
            <a:pPr marL="342900" indent="-342900">
              <a:buFont typeface="Arial" panose="020B0604020202020204" pitchFamily="34" charset="0"/>
              <a:buChar char="•"/>
            </a:pPr>
            <a:endParaRPr lang="en-US" sz="1200" dirty="0"/>
          </a:p>
          <a:p>
            <a:pPr marL="342900" indent="-342900">
              <a:buFont typeface="Arial" panose="020B0604020202020204" pitchFamily="34" charset="0"/>
              <a:buChar char="•"/>
            </a:pPr>
            <a:r>
              <a:rPr lang="en-US" sz="1200" dirty="0"/>
              <a:t>AA flies to airports that have few delays (COS, MFE)</a:t>
            </a:r>
          </a:p>
          <a:p>
            <a:pPr marL="342900" indent="-342900">
              <a:buFont typeface="Arial" panose="020B0604020202020204" pitchFamily="34" charset="0"/>
              <a:buChar char="•"/>
            </a:pPr>
            <a:r>
              <a:rPr lang="en-US" sz="1200" dirty="0"/>
              <a:t>UA flies to airports that have many delays (MTJ, ROC)</a:t>
            </a:r>
          </a:p>
          <a:p>
            <a:r>
              <a:rPr lang="en-US" dirty="0"/>
              <a:t>Say </a:t>
            </a:r>
            <a:r>
              <a:rPr lang="en-US" dirty="0" err="1"/>
              <a:t>aiport</a:t>
            </a:r>
            <a:r>
              <a:rPr lang="en-US" dirty="0"/>
              <a:t> names </a:t>
            </a:r>
            <a:r>
              <a:rPr lang="en-US" dirty="0" err="1"/>
              <a:t>cleare</a:t>
            </a:r>
            <a:endParaRPr lang="en-US" dirty="0"/>
          </a:p>
          <a:p>
            <a:r>
              <a:rPr lang="en-US" dirty="0" err="1"/>
              <a:t>Returing</a:t>
            </a:r>
            <a:r>
              <a:rPr lang="en-US" dirty="0"/>
              <a:t> to pour example. Using tech. that I’d explain later we establish a causal Dag from which a fragment is shown</a:t>
            </a:r>
          </a:p>
          <a:p>
            <a:endParaRPr lang="en-US" dirty="0"/>
          </a:p>
          <a:p>
            <a:r>
              <a:rPr lang="en-US" dirty="0"/>
              <a:t>I show a fragment of these data </a:t>
            </a:r>
          </a:p>
          <a:p>
            <a:endParaRPr lang="en-US" dirty="0"/>
          </a:p>
          <a:p>
            <a:r>
              <a:rPr lang="en-US" dirty="0"/>
              <a:t>We are computing causal graphs using all the attributes. </a:t>
            </a:r>
          </a:p>
          <a:p>
            <a:endParaRPr lang="en-US" dirty="0"/>
          </a:p>
          <a:p>
            <a:endParaRPr lang="en-US" dirty="0"/>
          </a:p>
          <a:p>
            <a:r>
              <a:rPr lang="en-US" dirty="0"/>
              <a:t>Digging deeper for </a:t>
            </a:r>
            <a:r>
              <a:rPr lang="en-US" dirty="0" err="1"/>
              <a:t>Aiport</a:t>
            </a:r>
            <a:r>
              <a:rPr lang="en-US" dirty="0"/>
              <a:t>, these are the particular fine-grained explanations  </a:t>
            </a:r>
          </a:p>
          <a:p>
            <a:endParaRPr lang="en-US" dirty="0"/>
          </a:p>
          <a:p>
            <a:endParaRPr lang="en-US" dirty="0"/>
          </a:p>
          <a:p>
            <a:r>
              <a:rPr lang="en-US" dirty="0"/>
              <a:t>Roc has lots of delays and UA has lots of flight .. </a:t>
            </a:r>
          </a:p>
          <a:p>
            <a:endParaRPr lang="en-US" dirty="0"/>
          </a:p>
          <a:p>
            <a:endParaRPr lang="en-US" dirty="0"/>
          </a:p>
          <a:p>
            <a:r>
              <a:rPr lang="en-US" dirty="0"/>
              <a:t>We have several other uses cases and experiments in the paper that I would not be able to cover today, please read the paper or come to my poster session to chat about them.</a:t>
            </a:r>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41</a:t>
            </a:fld>
            <a:endParaRPr lang="en-US"/>
          </a:p>
        </p:txBody>
      </p:sp>
    </p:spTree>
    <p:extLst>
      <p:ext uri="{BB962C8B-B14F-4D97-AF65-F5344CB8AC3E}">
        <p14:creationId xmlns:p14="http://schemas.microsoft.com/office/powerpoint/2010/main" val="57104799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CB4645-C9A9-4650-BE78-634AF679D0D3}" type="slidenum">
              <a:rPr lang="en-US" smtClean="0"/>
              <a:t>42</a:t>
            </a:fld>
            <a:endParaRPr lang="en-US"/>
          </a:p>
        </p:txBody>
      </p:sp>
    </p:spTree>
    <p:extLst>
      <p:ext uri="{BB962C8B-B14F-4D97-AF65-F5344CB8AC3E}">
        <p14:creationId xmlns:p14="http://schemas.microsoft.com/office/powerpoint/2010/main" val="42750034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6:10</a:t>
            </a:r>
          </a:p>
        </p:txBody>
      </p:sp>
      <p:sp>
        <p:nvSpPr>
          <p:cNvPr id="4" name="Slide Number Placeholder 3"/>
          <p:cNvSpPr>
            <a:spLocks noGrp="1"/>
          </p:cNvSpPr>
          <p:nvPr>
            <p:ph type="sldNum" sz="quarter" idx="10"/>
          </p:nvPr>
        </p:nvSpPr>
        <p:spPr/>
        <p:txBody>
          <a:bodyPr/>
          <a:lstStyle/>
          <a:p>
            <a:fld id="{D4CB4645-C9A9-4650-BE78-634AF679D0D3}" type="slidenum">
              <a:rPr lang="en-US" smtClean="0"/>
              <a:t>43</a:t>
            </a:fld>
            <a:endParaRPr lang="en-US"/>
          </a:p>
        </p:txBody>
      </p:sp>
    </p:spTree>
    <p:extLst>
      <p:ext uri="{BB962C8B-B14F-4D97-AF65-F5344CB8AC3E}">
        <p14:creationId xmlns:p14="http://schemas.microsoft.com/office/powerpoint/2010/main" val="11620198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CB4645-C9A9-4650-BE78-634AF679D0D3}" type="slidenum">
              <a:rPr lang="en-US" smtClean="0"/>
              <a:t>44</a:t>
            </a:fld>
            <a:endParaRPr lang="en-US"/>
          </a:p>
        </p:txBody>
      </p:sp>
    </p:spTree>
    <p:extLst>
      <p:ext uri="{BB962C8B-B14F-4D97-AF65-F5344CB8AC3E}">
        <p14:creationId xmlns:p14="http://schemas.microsoft.com/office/powerpoint/2010/main" val="2144678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a:t>
            </a:r>
            <a:r>
              <a:rPr lang="en-US" altLang="en-US" u="none" dirty="0">
                <a:solidFill>
                  <a:schemeClr val="accent2"/>
                </a:solidFill>
              </a:rPr>
              <a:t>Drill-down in airport … </a:t>
            </a:r>
            <a:endParaRPr lang="en-US" u="none" dirty="0"/>
          </a:p>
          <a:p>
            <a:endParaRPr lang="en-US" dirty="0"/>
          </a:p>
          <a:p>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Although the average delay of AA is lower than UA, AA has a higher delay at every single airport. This is called in statistics “Simpson’s paradox” and happens because of overlooking the so-called confounders or confounding variables! What the user really want is to compute the causal effect of choosing UA or AA on the delay of its travelers.  The original SQL fails to answer this, because, as I explain later, it is “biased”;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instead the correct query that finds the causal effect averages AFTER computing the delay per each airport.</a:t>
            </a:r>
          </a:p>
          <a:p>
            <a:endParaRPr lang="en-US" dirty="0"/>
          </a:p>
          <a:p>
            <a:r>
              <a:rPr lang="en-US" dirty="0"/>
              <a:t>In this talk we study the following problem:  Given  a group by query  intended to measure causal effect, we detect whether it is biased, we measure and report the bias, and we repair automatically the query.</a:t>
            </a:r>
          </a:p>
          <a:p>
            <a:endParaRPr lang="en-US" dirty="0"/>
          </a:p>
          <a:p>
            <a:endParaRPr lang="en-US" dirty="0"/>
          </a:p>
          <a:p>
            <a:endParaRPr lang="en-US" dirty="0"/>
          </a:p>
          <a:p>
            <a:endParaRPr lang="en-US" dirty="0"/>
          </a:p>
          <a:p>
            <a:endParaRPr lang="en-US" dirty="0"/>
          </a:p>
          <a:p>
            <a:r>
              <a:rPr lang="en-US" dirty="0"/>
              <a:t>The anomaly happens because of overlooking the so-called confounders or confounding variables!</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5</a:t>
            </a:fld>
            <a:endParaRPr lang="en-US"/>
          </a:p>
        </p:txBody>
      </p:sp>
    </p:spTree>
    <p:extLst>
      <p:ext uri="{BB962C8B-B14F-4D97-AF65-F5344CB8AC3E}">
        <p14:creationId xmlns:p14="http://schemas.microsoft.com/office/powerpoint/2010/main" val="4038697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propose </a:t>
            </a:r>
            <a:r>
              <a:rPr lang="en-US" sz="1200" kern="1200" dirty="0" err="1">
                <a:solidFill>
                  <a:schemeClr val="tx1"/>
                </a:solidFill>
                <a:effectLst/>
                <a:latin typeface="+mn-lt"/>
                <a:ea typeface="+mn-ea"/>
                <a:cs typeface="+mn-cs"/>
              </a:rPr>
              <a:t>HypDB</a:t>
            </a:r>
            <a:r>
              <a:rPr lang="en-US" sz="1200" kern="1200" dirty="0">
                <a:solidFill>
                  <a:schemeClr val="tx1"/>
                </a:solidFill>
                <a:effectLst/>
                <a:latin typeface="+mn-lt"/>
                <a:ea typeface="+mn-ea"/>
                <a:cs typeface="+mn-cs"/>
              </a:rPr>
              <a:t>, a system to detect, explain, and</a:t>
            </a:r>
          </a:p>
          <a:p>
            <a:r>
              <a:rPr lang="en-US" sz="1200" kern="1200" dirty="0">
                <a:solidFill>
                  <a:schemeClr val="tx1"/>
                </a:solidFill>
                <a:effectLst/>
                <a:latin typeface="+mn-lt"/>
                <a:ea typeface="+mn-ea"/>
                <a:cs typeface="+mn-cs"/>
              </a:rPr>
              <a:t>resolve bias in decision-support queries.</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a new formal definition of a biased query that enables the</a:t>
            </a:r>
          </a:p>
          <a:p>
            <a:r>
              <a:rPr lang="en-US" sz="1200" kern="1200" dirty="0">
                <a:solidFill>
                  <a:schemeClr val="tx1"/>
                </a:solidFill>
                <a:effectLst/>
                <a:latin typeface="+mn-lt"/>
                <a:ea typeface="+mn-ea"/>
                <a:cs typeface="+mn-cs"/>
              </a:rPr>
              <a:t>system to detect bias in OLAP queries by performing a set of independence</a:t>
            </a:r>
          </a:p>
          <a:p>
            <a:r>
              <a:rPr lang="en-US" sz="1200" kern="1200" dirty="0">
                <a:solidFill>
                  <a:schemeClr val="tx1"/>
                </a:solidFill>
                <a:effectLst/>
                <a:latin typeface="+mn-lt"/>
                <a:ea typeface="+mn-ea"/>
                <a:cs typeface="+mn-cs"/>
              </a:rPr>
              <a:t>tests on the data.  In particular our system automatically infers confounders that are responsible for bias.</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Before discussing our contributions, let see how statistics would model causal queries!</a:t>
            </a:r>
          </a:p>
        </p:txBody>
      </p:sp>
      <p:sp>
        <p:nvSpPr>
          <p:cNvPr id="4" name="Slide Number Placeholder 3"/>
          <p:cNvSpPr>
            <a:spLocks noGrp="1"/>
          </p:cNvSpPr>
          <p:nvPr>
            <p:ph type="sldNum" sz="quarter" idx="10"/>
          </p:nvPr>
        </p:nvSpPr>
        <p:spPr/>
        <p:txBody>
          <a:bodyPr/>
          <a:lstStyle/>
          <a:p>
            <a:fld id="{D4CB4645-C9A9-4650-BE78-634AF679D0D3}" type="slidenum">
              <a:rPr lang="en-US" smtClean="0"/>
              <a:t>6</a:t>
            </a:fld>
            <a:endParaRPr lang="en-US"/>
          </a:p>
        </p:txBody>
      </p:sp>
    </p:spTree>
    <p:extLst>
      <p:ext uri="{BB962C8B-B14F-4D97-AF65-F5344CB8AC3E}">
        <p14:creationId xmlns:p14="http://schemas.microsoft.com/office/powerpoint/2010/main" val="499581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Before discussing the details of our system I need to throw at you some </a:t>
            </a:r>
            <a:r>
              <a:rPr lang="en-US" dirty="0" err="1"/>
              <a:t>baclground</a:t>
            </a:r>
            <a:r>
              <a:rPr lang="en-US" dirty="0"/>
              <a:t> on causality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The basic framework in statistics to model causality is that of Rubin’s</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The question that we are interested in in causality is what would be the effect of  chancing the treatment variable on an outcome of interest.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In our case the treatment is the choice of the carriers and the outcome is the delay</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What would be the average delay </a:t>
            </a:r>
            <a:r>
              <a:rPr lang="en-US" dirty="0">
                <a:solidFill>
                  <a:srgbClr val="FF66CC"/>
                </a:solidFill>
              </a:rPr>
              <a:t>if all flights were </a:t>
            </a:r>
            <a:r>
              <a:rPr lang="en-US" dirty="0"/>
              <a:t>by AA?</a:t>
            </a:r>
            <a:r>
              <a:rPr lang="en-US" dirty="0">
                <a:solidFill>
                  <a:srgbClr val="FF0000"/>
                </a:solidFill>
              </a:rPr>
              <a:t> </a:t>
            </a: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7</a:t>
            </a:fld>
            <a:endParaRPr lang="en-US"/>
          </a:p>
        </p:txBody>
      </p:sp>
    </p:spTree>
    <p:extLst>
      <p:ext uri="{BB962C8B-B14F-4D97-AF65-F5344CB8AC3E}">
        <p14:creationId xmlns:p14="http://schemas.microsoft.com/office/powerpoint/2010/main" val="20481827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When we think about causal effect we are going to be really thinking about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When I say treatment I really mean it generically, it’s a thing that you want to know how does it effect an outcome of interest.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Of course we can have multipole levels of treatment but to keep  things simple we assume T is a binary attribute and Y is a continues attribute.</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Think of potential outcome as the outcome observed on each particular level of treatment.</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For example delayed(AA) is the delay observed for each flight  if carrier was AA. </a:t>
            </a:r>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Here the goal is to answer the question … </a:t>
            </a:r>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340" rtl="0" eaLnBrk="1" fontAlgn="auto" latinLnBrk="0" hangingPunct="1">
              <a:lnSpc>
                <a:spcPct val="100000"/>
              </a:lnSpc>
              <a:spcBef>
                <a:spcPts val="0"/>
              </a:spcBef>
              <a:spcAft>
                <a:spcPts val="0"/>
              </a:spcAft>
              <a:buClrTx/>
              <a:buSzTx/>
              <a:buFontTx/>
              <a:buNone/>
              <a:tabLst/>
              <a:defRPr/>
            </a:pPr>
            <a:r>
              <a:rPr lang="en-US" dirty="0"/>
              <a:t>What would be the average delay </a:t>
            </a:r>
            <a:r>
              <a:rPr lang="en-US" dirty="0">
                <a:solidFill>
                  <a:srgbClr val="FF66CC"/>
                </a:solidFill>
              </a:rPr>
              <a:t>if all flights were </a:t>
            </a:r>
            <a:r>
              <a:rPr lang="en-US" dirty="0"/>
              <a:t>by AA?</a:t>
            </a:r>
            <a:r>
              <a:rPr lang="en-US" dirty="0">
                <a:solidFill>
                  <a:srgbClr val="FF0000"/>
                </a:solidFill>
              </a:rPr>
              <a:t> </a:t>
            </a:r>
            <a:endParaRPr lang="en-US" dirty="0"/>
          </a:p>
          <a:p>
            <a:endParaRPr lang="en-US" dirty="0"/>
          </a:p>
          <a:p>
            <a:endParaRPr lang="en-US" dirty="0"/>
          </a:p>
          <a:p>
            <a:r>
              <a:rPr lang="en-US" dirty="0"/>
              <a:t>If this particular flight were by UA  then it would have been delayed </a:t>
            </a:r>
          </a:p>
          <a:p>
            <a:endParaRPr lang="en-US" dirty="0"/>
          </a:p>
          <a:p>
            <a:endParaRPr lang="en-US" dirty="0"/>
          </a:p>
          <a:p>
            <a:r>
              <a:rPr lang="en-US" dirty="0"/>
              <a:t>=====</a:t>
            </a:r>
          </a:p>
          <a:p>
            <a:endParaRPr lang="en-US" dirty="0"/>
          </a:p>
          <a:p>
            <a:r>
              <a:rPr lang="en-US" dirty="0"/>
              <a:t>Use  a counterfactual and operate by term </a:t>
            </a:r>
          </a:p>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8</a:t>
            </a:fld>
            <a:endParaRPr lang="en-US"/>
          </a:p>
        </p:txBody>
      </p:sp>
    </p:spTree>
    <p:extLst>
      <p:ext uri="{BB962C8B-B14F-4D97-AF65-F5344CB8AC3E}">
        <p14:creationId xmlns:p14="http://schemas.microsoft.com/office/powerpoint/2010/main" val="23056752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CB4645-C9A9-4650-BE78-634AF679D0D3}" type="slidenum">
              <a:rPr lang="en-US" smtClean="0"/>
              <a:t>9</a:t>
            </a:fld>
            <a:endParaRPr lang="en-US"/>
          </a:p>
        </p:txBody>
      </p:sp>
    </p:spTree>
    <p:extLst>
      <p:ext uri="{BB962C8B-B14F-4D97-AF65-F5344CB8AC3E}">
        <p14:creationId xmlns:p14="http://schemas.microsoft.com/office/powerpoint/2010/main" val="427406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E3D322-24BA-D549-9AE6-6A8E8D96D553}" type="datetime1">
              <a:rPr lang="en-US" smtClean="0"/>
              <a:t>7/23/2018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728446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938C6FD-1C12-E041-ADFC-377116727C79}" type="datetime1">
              <a:rPr lang="en-US" smtClean="0"/>
              <a:t>7/23/2018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3221974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2C99859-EB6C-974A-987F-4269E3DF11A7}" type="datetime1">
              <a:rPr lang="en-US" smtClean="0"/>
              <a:t>7/23/2018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2321507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D1B6E8-9EFA-3145-8196-C63ABB8B1D9C}" type="datetime1">
              <a:rPr lang="en-US" smtClean="0"/>
              <a:t>7/23/2018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2395849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1252C8-6785-E744-9A6B-ECE544034EA0}" type="datetime1">
              <a:rPr lang="en-US" smtClean="0"/>
              <a:t>7/23/2018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3052493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C432C84-099B-3F47-B183-9A19C7F629DB}" type="datetime1">
              <a:rPr lang="en-US" smtClean="0"/>
              <a:t>7/23/2018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2762169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B95528-2A50-6C4E-B8A4-C4CD83E89658}" type="datetime1">
              <a:rPr lang="en-US" smtClean="0"/>
              <a:t>7/23/2018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29875100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FF3DD9C-C3BB-544C-9A37-252398BB8280}" type="datetime1">
              <a:rPr lang="en-US" smtClean="0"/>
              <a:t>7/23/2018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40867660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07F351-ACA5-4540-8844-BF0902284777}" type="datetime1">
              <a:rPr lang="en-US" smtClean="0"/>
              <a:t>7/23/2018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618946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B8A289-6A3B-1642-86F5-A70931F5F767}" type="datetime1">
              <a:rPr lang="en-US" smtClean="0"/>
              <a:t>7/23/2018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12613222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BBDA69F-4D12-4340-B00F-37D002FB5250}" type="datetime1">
              <a:rPr lang="en-US" smtClean="0"/>
              <a:t>7/23/2018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239CD-2F0E-0D4D-84EB-78B480075DD5}" type="slidenum">
              <a:rPr lang="en-US" smtClean="0"/>
              <a:t>‹#›</a:t>
            </a:fld>
            <a:endParaRPr lang="en-US"/>
          </a:p>
        </p:txBody>
      </p:sp>
    </p:spTree>
    <p:extLst>
      <p:ext uri="{BB962C8B-B14F-4D97-AF65-F5344CB8AC3E}">
        <p14:creationId xmlns:p14="http://schemas.microsoft.com/office/powerpoint/2010/main" val="2357095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EEF86D-EAFD-AD49-AACE-B91925B0818A}" type="datetime1">
              <a:rPr lang="en-US" smtClean="0"/>
              <a:t>7/23/2018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239CD-2F0E-0D4D-84EB-78B480075DD5}" type="slidenum">
              <a:rPr lang="en-US" smtClean="0"/>
              <a:t>‹#›</a:t>
            </a:fld>
            <a:endParaRPr lang="en-US"/>
          </a:p>
        </p:txBody>
      </p:sp>
    </p:spTree>
    <p:extLst>
      <p:ext uri="{BB962C8B-B14F-4D97-AF65-F5344CB8AC3E}">
        <p14:creationId xmlns:p14="http://schemas.microsoft.com/office/powerpoint/2010/main" val="3518572579"/>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00.png"/><Relationship Id="rId5" Type="http://schemas.openxmlformats.org/officeDocument/2006/relationships/image" Target="../media/image9.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8" Type="http://schemas.openxmlformats.org/officeDocument/2006/relationships/image" Target="../media/image91.png"/><Relationship Id="rId3" Type="http://schemas.openxmlformats.org/officeDocument/2006/relationships/image" Target="../media/image3.tiff"/><Relationship Id="rId7"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0.png"/><Relationship Id="rId9" Type="http://schemas.openxmlformats.org/officeDocument/2006/relationships/image" Target="../media/image12.png"/></Relationships>
</file>

<file path=ppt/slides/_rels/slide24.xml.rels><?xml version="1.0" encoding="UTF-8" standalone="yes"?>
<Relationships xmlns="http://schemas.openxmlformats.org/package/2006/relationships"><Relationship Id="rId8" Type="http://schemas.openxmlformats.org/officeDocument/2006/relationships/image" Target="../media/image17.png"/><Relationship Id="rId7"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tiff"/><Relationship Id="rId10" Type="http://schemas.openxmlformats.org/officeDocument/2006/relationships/image" Target="../media/image10.png"/><Relationship Id="rId4" Type="http://schemas.openxmlformats.org/officeDocument/2006/relationships/image" Target="../media/image91.png"/><Relationship Id="rId9"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tiff"/><Relationship Id="rId4" Type="http://schemas.openxmlformats.org/officeDocument/2006/relationships/image" Target="../media/image6.tiff"/></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7.tiff"/></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2.png"/><Relationship Id="rId5" Type="http://schemas.openxmlformats.org/officeDocument/2006/relationships/image" Target="../media/image2.tiff"/><Relationship Id="rId4" Type="http://schemas.openxmlformats.org/officeDocument/2006/relationships/image" Target="../media/image1.tif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50013" y="1222624"/>
            <a:ext cx="7366571" cy="2000803"/>
          </a:xfrm>
        </p:spPr>
        <p:txBody>
          <a:bodyPr>
            <a:noAutofit/>
          </a:bodyPr>
          <a:lstStyle/>
          <a:p>
            <a:r>
              <a:rPr lang="en-US" sz="3600" dirty="0"/>
              <a:t/>
            </a:r>
            <a:br>
              <a:rPr lang="en-US" sz="3600" dirty="0"/>
            </a:br>
            <a:r>
              <a:rPr lang="en-US" sz="3600" dirty="0"/>
              <a:t/>
            </a:r>
            <a:br>
              <a:rPr lang="en-US" sz="3600" dirty="0"/>
            </a:br>
            <a:r>
              <a:rPr lang="en-US" sz="3600" dirty="0"/>
              <a:t/>
            </a:r>
            <a:br>
              <a:rPr lang="en-US" sz="3600" dirty="0"/>
            </a:br>
            <a:r>
              <a:rPr lang="en-US" sz="5400" dirty="0"/>
              <a:t>Bias in OLAP Queries: Detection, Explanation, and Removal</a:t>
            </a:r>
            <a:r>
              <a:rPr lang="en-US" sz="2400" dirty="0"/>
              <a:t/>
            </a:r>
            <a:br>
              <a:rPr lang="en-US" sz="2400" dirty="0"/>
            </a:br>
            <a:r>
              <a:rPr lang="en-US" sz="1800" dirty="0"/>
              <a:t>(Or Think Twice About Your AVG-Query)</a:t>
            </a:r>
            <a:br>
              <a:rPr lang="en-US" sz="1800" dirty="0"/>
            </a:br>
            <a:endParaRPr lang="en-US" sz="2000" dirty="0"/>
          </a:p>
        </p:txBody>
      </p:sp>
      <p:sp>
        <p:nvSpPr>
          <p:cNvPr id="3" name="Subtitle 2"/>
          <p:cNvSpPr>
            <a:spLocks noGrp="1"/>
          </p:cNvSpPr>
          <p:nvPr>
            <p:ph type="subTitle" idx="1"/>
          </p:nvPr>
        </p:nvSpPr>
        <p:spPr>
          <a:xfrm>
            <a:off x="1371600" y="4351582"/>
            <a:ext cx="6400800" cy="810706"/>
          </a:xfrm>
        </p:spPr>
        <p:txBody>
          <a:bodyPr>
            <a:normAutofit fontScale="47500" lnSpcReduction="20000"/>
          </a:bodyPr>
          <a:lstStyle/>
          <a:p>
            <a:r>
              <a:rPr lang="en-US" sz="4200" dirty="0">
                <a:solidFill>
                  <a:srgbClr val="FF0000"/>
                </a:solidFill>
              </a:rPr>
              <a:t>SIGMOD 2018</a:t>
            </a:r>
          </a:p>
          <a:p>
            <a:endParaRPr lang="en-US" dirty="0"/>
          </a:p>
          <a:p>
            <a:r>
              <a:rPr lang="en-US" dirty="0" err="1">
                <a:solidFill>
                  <a:schemeClr val="tx1"/>
                </a:solidFill>
              </a:rPr>
              <a:t>Babak</a:t>
            </a:r>
            <a:r>
              <a:rPr lang="en-US" dirty="0">
                <a:solidFill>
                  <a:schemeClr val="tx1"/>
                </a:solidFill>
              </a:rPr>
              <a:t> </a:t>
            </a:r>
            <a:r>
              <a:rPr lang="en-US" dirty="0" err="1">
                <a:solidFill>
                  <a:schemeClr val="tx1"/>
                </a:solidFill>
              </a:rPr>
              <a:t>Salimi</a:t>
            </a:r>
            <a:r>
              <a:rPr lang="en-US" dirty="0">
                <a:solidFill>
                  <a:schemeClr val="tx1"/>
                </a:solidFill>
              </a:rPr>
              <a:t>*, Dan Suciu*,	Johannes </a:t>
            </a:r>
            <a:r>
              <a:rPr lang="en-US" dirty="0" err="1">
                <a:solidFill>
                  <a:schemeClr val="tx1"/>
                </a:solidFill>
              </a:rPr>
              <a:t>Gehrke</a:t>
            </a:r>
            <a:r>
              <a:rPr lang="en-US" baseline="30000" dirty="0">
                <a:solidFill>
                  <a:schemeClr val="tx1"/>
                </a:solidFill>
              </a:rPr>
              <a:t>+</a:t>
            </a:r>
          </a:p>
        </p:txBody>
      </p:sp>
      <p:sp>
        <p:nvSpPr>
          <p:cNvPr id="4" name="TextBox 3"/>
          <p:cNvSpPr txBox="1"/>
          <p:nvPr/>
        </p:nvSpPr>
        <p:spPr>
          <a:xfrm>
            <a:off x="2029153" y="5381587"/>
            <a:ext cx="5010239" cy="400110"/>
          </a:xfrm>
          <a:prstGeom prst="rect">
            <a:avLst/>
          </a:prstGeom>
          <a:noFill/>
        </p:spPr>
        <p:txBody>
          <a:bodyPr wrap="none" rtlCol="0">
            <a:spAutoFit/>
          </a:bodyPr>
          <a:lstStyle/>
          <a:p>
            <a:r>
              <a:rPr lang="en-US" sz="2000" baseline="30000" dirty="0">
                <a:solidFill>
                  <a:schemeClr val="tx2"/>
                </a:solidFill>
              </a:rPr>
              <a:t>*</a:t>
            </a:r>
            <a:r>
              <a:rPr lang="en-US" sz="2000" dirty="0">
                <a:solidFill>
                  <a:schemeClr val="tx2"/>
                </a:solidFill>
              </a:rPr>
              <a:t>University of Washington		</a:t>
            </a:r>
            <a:r>
              <a:rPr lang="en-US" sz="2000" baseline="30000" dirty="0">
                <a:solidFill>
                  <a:schemeClr val="tx2"/>
                </a:solidFill>
              </a:rPr>
              <a:t>+</a:t>
            </a:r>
            <a:r>
              <a:rPr lang="en-US" sz="2000" dirty="0">
                <a:solidFill>
                  <a:schemeClr val="tx2"/>
                </a:solidFill>
              </a:rPr>
              <a:t>Microsoft </a:t>
            </a:r>
          </a:p>
        </p:txBody>
      </p:sp>
      <p:sp>
        <p:nvSpPr>
          <p:cNvPr id="5" name="Slide Number Placeholder 4">
            <a:extLst>
              <a:ext uri="{FF2B5EF4-FFF2-40B4-BE49-F238E27FC236}">
                <a16:creationId xmlns="" xmlns:a16="http://schemas.microsoft.com/office/drawing/2014/main" id="{9E9E907B-D736-1842-8057-6AF55FEC8F50}"/>
              </a:ext>
            </a:extLst>
          </p:cNvPr>
          <p:cNvSpPr>
            <a:spLocks noGrp="1"/>
          </p:cNvSpPr>
          <p:nvPr>
            <p:ph type="sldNum" sz="quarter" idx="12"/>
          </p:nvPr>
        </p:nvSpPr>
        <p:spPr/>
        <p:txBody>
          <a:bodyPr/>
          <a:lstStyle/>
          <a:p>
            <a:fld id="{957239CD-2F0E-0D4D-84EB-78B480075DD5}" type="slidenum">
              <a:rPr lang="en-US" smtClean="0"/>
              <a:t>1</a:t>
            </a:fld>
            <a:endParaRPr lang="en-US"/>
          </a:p>
        </p:txBody>
      </p:sp>
    </p:spTree>
    <p:extLst>
      <p:ext uri="{BB962C8B-B14F-4D97-AF65-F5344CB8AC3E}">
        <p14:creationId xmlns:p14="http://schemas.microsoft.com/office/powerpoint/2010/main" val="7626684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p:txBody>
          <a:bodyPr/>
          <a:lstStyle/>
          <a:p>
            <a:fld id="{957239CD-2F0E-0D4D-84EB-78B480075DD5}" type="slidenum">
              <a:rPr lang="en-US" smtClean="0"/>
              <a:t>10</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0">
                <a:tc>
                  <a:txBody>
                    <a:bodyPr/>
                    <a:lstStyle/>
                    <a:p>
                      <a:pPr algn="ctr"/>
                      <a:r>
                        <a:rPr lang="en-US" sz="2000" b="1" u="none" dirty="0">
                          <a:solidFill>
                            <a:schemeClr val="tx1"/>
                          </a:solidFill>
                        </a:rPr>
                        <a:t>Carrier</a:t>
                      </a:r>
                    </a:p>
                  </a:txBody>
                  <a:tcPr/>
                </a:tc>
                <a:tc>
                  <a:txBody>
                    <a:bodyPr/>
                    <a:lstStyle/>
                    <a:p>
                      <a:pPr algn="ctr"/>
                      <a:r>
                        <a:rPr lang="en-US" sz="2000" b="1" u="none" dirty="0">
                          <a:solidFill>
                            <a:schemeClr val="tx1"/>
                          </a:solidFill>
                        </a:rPr>
                        <a:t>Year</a:t>
                      </a:r>
                    </a:p>
                  </a:txBody>
                  <a:tcPr/>
                </a:tc>
                <a:tc>
                  <a:txBody>
                    <a:bodyPr/>
                    <a:lstStyle/>
                    <a:p>
                      <a:pPr algn="ctr"/>
                      <a:r>
                        <a:rPr lang="en-US" sz="2000" b="1" u="none" dirty="0">
                          <a:solidFill>
                            <a:schemeClr val="tx1"/>
                          </a:solidFill>
                        </a:rPr>
                        <a:t>Airport</a:t>
                      </a:r>
                    </a:p>
                  </a:txBody>
                  <a:tcPr/>
                </a:tc>
                <a:tc>
                  <a:txBody>
                    <a:bodyPr/>
                    <a:lstStyle/>
                    <a:p>
                      <a:pPr algn="ctr"/>
                      <a:r>
                        <a:rPr lang="en-US" sz="2000" b="1" u="none" dirty="0" err="1">
                          <a:solidFill>
                            <a:schemeClr val="tx1"/>
                          </a:solidFill>
                        </a:rPr>
                        <a:t>DayofWeek</a:t>
                      </a:r>
                      <a:endParaRPr lang="en-US" sz="2000" b="1" u="none" dirty="0">
                        <a:solidFill>
                          <a:schemeClr val="tx1"/>
                        </a:solidFill>
                      </a:endParaRPr>
                    </a:p>
                  </a:txBody>
                  <a:tcPr/>
                </a:tc>
                <a:tc>
                  <a:txBody>
                    <a:bodyPr/>
                    <a:lstStyle/>
                    <a:p>
                      <a:pPr algn="ctr"/>
                      <a:r>
                        <a:rPr lang="en-US" sz="2000" b="1" u="none" dirty="0">
                          <a:solidFill>
                            <a:schemeClr val="tx1"/>
                          </a:solidFill>
                        </a:rPr>
                        <a:t>…</a:t>
                      </a:r>
                    </a:p>
                  </a:txBody>
                  <a:tcPr/>
                </a:tc>
                <a:tc>
                  <a:txBody>
                    <a:bodyPr/>
                    <a:lstStyle/>
                    <a:p>
                      <a:pPr algn="ctr"/>
                      <a:r>
                        <a:rPr lang="en-US" sz="2000" b="1" u="none" dirty="0">
                          <a:solidFill>
                            <a:schemeClr val="tx1"/>
                          </a:solidFill>
                        </a:rPr>
                        <a:t>Delayed</a:t>
                      </a:r>
                    </a:p>
                  </a:txBody>
                  <a:tcPr/>
                </a:tc>
                <a:tc>
                  <a:txBody>
                    <a:bodyPr/>
                    <a:lstStyle/>
                    <a:p>
                      <a:pPr algn="ctr"/>
                      <a:r>
                        <a:rPr lang="en-US" sz="2000" b="1" u="none" dirty="0">
                          <a:solidFill>
                            <a:schemeClr val="tx1"/>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370840">
                <a:tc>
                  <a:txBody>
                    <a:bodyPr/>
                    <a:lstStyle/>
                    <a:p>
                      <a:pPr algn="ctr"/>
                      <a:r>
                        <a:rPr lang="en-US" sz="2000" u="none" dirty="0">
                          <a:solidFill>
                            <a:srgbClr val="FF0000"/>
                          </a:solidFill>
                        </a:rPr>
                        <a:t>AA</a:t>
                      </a:r>
                    </a:p>
                  </a:txBody>
                  <a:tcPr>
                    <a:solidFill>
                      <a:schemeClr val="bg1">
                        <a:lumMod val="85000"/>
                      </a:schemeClr>
                    </a:solidFill>
                  </a:tcPr>
                </a:tc>
                <a:tc>
                  <a:txBody>
                    <a:bodyPr/>
                    <a:lstStyle/>
                    <a:p>
                      <a:pPr algn="ctr"/>
                      <a:r>
                        <a:rPr lang="en-US" sz="2000" u="none" dirty="0">
                          <a:solidFill>
                            <a:schemeClr val="tx1"/>
                          </a:solidFill>
                        </a:rPr>
                        <a:t>2016</a:t>
                      </a:r>
                    </a:p>
                  </a:txBody>
                  <a:tcPr/>
                </a:tc>
                <a:tc>
                  <a:txBody>
                    <a:bodyPr/>
                    <a:lstStyle/>
                    <a:p>
                      <a:pPr algn="ctr"/>
                      <a:r>
                        <a:rPr lang="en-US" sz="2000" u="none" dirty="0">
                          <a:solidFill>
                            <a:schemeClr val="tx1"/>
                          </a:solidFill>
                        </a:rPr>
                        <a:t>ROC</a:t>
                      </a:r>
                    </a:p>
                  </a:txBody>
                  <a:tcPr/>
                </a:tc>
                <a:tc>
                  <a:txBody>
                    <a:bodyPr/>
                    <a:lstStyle/>
                    <a:p>
                      <a:pPr algn="ctr"/>
                      <a:r>
                        <a:rPr lang="en-US" sz="2000" u="none" dirty="0">
                          <a:solidFill>
                            <a:schemeClr val="tx1"/>
                          </a:solidFill>
                        </a:rPr>
                        <a:t>1</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rgbClr val="FF0000"/>
                          </a:solidFill>
                        </a:rPr>
                        <a:t>0</a:t>
                      </a:r>
                    </a:p>
                  </a:txBody>
                  <a:tcPr>
                    <a:solidFill>
                      <a:schemeClr val="bg1">
                        <a:lumMod val="85000"/>
                      </a:schemeClr>
                    </a:solidFill>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370840">
                <a:tc>
                  <a:txBody>
                    <a:bodyPr/>
                    <a:lstStyle/>
                    <a:p>
                      <a:pPr algn="ctr"/>
                      <a:r>
                        <a:rPr lang="en-US" sz="2000" u="none" dirty="0">
                          <a:solidFill>
                            <a:srgbClr val="FF0000"/>
                          </a:solidFill>
                        </a:rPr>
                        <a:t>AA</a:t>
                      </a:r>
                    </a:p>
                  </a:txBody>
                  <a:tcPr>
                    <a:solidFill>
                      <a:schemeClr val="bg1">
                        <a:lumMod val="85000"/>
                      </a:schemeClr>
                    </a:solidFill>
                  </a:tcPr>
                </a:tc>
                <a:tc>
                  <a:txBody>
                    <a:bodyPr/>
                    <a:lstStyle/>
                    <a:p>
                      <a:pPr algn="ctr"/>
                      <a:r>
                        <a:rPr lang="en-US" sz="2000" u="none" dirty="0">
                          <a:solidFill>
                            <a:schemeClr val="tx1"/>
                          </a:solidFill>
                        </a:rPr>
                        <a:t>2017</a:t>
                      </a:r>
                    </a:p>
                  </a:txBody>
                  <a:tcPr/>
                </a:tc>
                <a:tc>
                  <a:txBody>
                    <a:bodyPr/>
                    <a:lstStyle/>
                    <a:p>
                      <a:pPr algn="ctr"/>
                      <a:r>
                        <a:rPr lang="en-US" sz="2000" u="none" dirty="0">
                          <a:solidFill>
                            <a:schemeClr val="tx1"/>
                          </a:solidFill>
                        </a:rPr>
                        <a:t>COS</a:t>
                      </a:r>
                    </a:p>
                  </a:txBody>
                  <a:tcPr/>
                </a:tc>
                <a:tc>
                  <a:txBody>
                    <a:bodyPr/>
                    <a:lstStyle/>
                    <a:p>
                      <a:pPr algn="ctr"/>
                      <a:r>
                        <a:rPr lang="en-US" sz="2000" u="none" dirty="0">
                          <a:solidFill>
                            <a:schemeClr val="tx1"/>
                          </a:solidFill>
                        </a:rPr>
                        <a:t>5</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rgbClr val="FF0000"/>
                          </a:solidFill>
                        </a:rPr>
                        <a:t>1</a:t>
                      </a:r>
                    </a:p>
                  </a:txBody>
                  <a:tcPr>
                    <a:solidFill>
                      <a:schemeClr val="bg1">
                        <a:lumMod val="85000"/>
                      </a:schemeClr>
                    </a:solidFill>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370840">
                <a:tc>
                  <a:txBody>
                    <a:bodyPr/>
                    <a:lstStyle/>
                    <a:p>
                      <a:pPr algn="ctr"/>
                      <a:r>
                        <a:rPr lang="en-US" sz="2000" u="none" dirty="0">
                          <a:solidFill>
                            <a:schemeClr val="tx1"/>
                          </a:solidFill>
                        </a:rPr>
                        <a:t>UA</a:t>
                      </a:r>
                    </a:p>
                  </a:txBody>
                  <a:tcPr/>
                </a:tc>
                <a:tc>
                  <a:txBody>
                    <a:bodyPr/>
                    <a:lstStyle/>
                    <a:p>
                      <a:pPr algn="ctr"/>
                      <a:r>
                        <a:rPr lang="en-US" sz="2000" u="none" dirty="0">
                          <a:solidFill>
                            <a:schemeClr val="tx1"/>
                          </a:solidFill>
                        </a:rPr>
                        <a:t>2016</a:t>
                      </a:r>
                    </a:p>
                  </a:txBody>
                  <a:tcPr/>
                </a:tc>
                <a:tc>
                  <a:txBody>
                    <a:bodyPr/>
                    <a:lstStyle/>
                    <a:p>
                      <a:pPr algn="ctr"/>
                      <a:r>
                        <a:rPr lang="en-US" sz="2000" u="none" dirty="0">
                          <a:solidFill>
                            <a:schemeClr val="tx1"/>
                          </a:solidFill>
                        </a:rPr>
                        <a:t>COS</a:t>
                      </a:r>
                    </a:p>
                  </a:txBody>
                  <a:tcPr/>
                </a:tc>
                <a:tc>
                  <a:txBody>
                    <a:bodyPr/>
                    <a:lstStyle/>
                    <a:p>
                      <a:pPr algn="ctr"/>
                      <a:r>
                        <a:rPr lang="en-US" sz="2000" u="none" dirty="0">
                          <a:solidFill>
                            <a:schemeClr val="tx1"/>
                          </a:solidFill>
                        </a:rPr>
                        <a:t>1</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chemeClr val="tx1"/>
                          </a:solidFill>
                        </a:rPr>
                        <a:t>0</a:t>
                      </a:r>
                    </a:p>
                  </a:txBody>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370840">
                <a:tc>
                  <a:txBody>
                    <a:bodyPr/>
                    <a:lstStyle/>
                    <a:p>
                      <a:pPr algn="ctr"/>
                      <a:r>
                        <a:rPr lang="en-US" sz="2000" u="none" dirty="0">
                          <a:solidFill>
                            <a:schemeClr val="tx1"/>
                          </a:solidFill>
                        </a:rPr>
                        <a:t>UA</a:t>
                      </a:r>
                    </a:p>
                  </a:txBody>
                  <a:tcPr/>
                </a:tc>
                <a:tc>
                  <a:txBody>
                    <a:bodyPr/>
                    <a:lstStyle/>
                    <a:p>
                      <a:pPr algn="ctr"/>
                      <a:r>
                        <a:rPr lang="en-US" sz="2000" u="none" dirty="0">
                          <a:solidFill>
                            <a:schemeClr val="tx1"/>
                          </a:solidFill>
                        </a:rPr>
                        <a:t>2018</a:t>
                      </a:r>
                    </a:p>
                  </a:txBody>
                  <a:tcPr/>
                </a:tc>
                <a:tc>
                  <a:txBody>
                    <a:bodyPr/>
                    <a:lstStyle/>
                    <a:p>
                      <a:pPr algn="ctr"/>
                      <a:r>
                        <a:rPr lang="en-US" sz="2000" u="none" dirty="0">
                          <a:solidFill>
                            <a:schemeClr val="tx1"/>
                          </a:solidFill>
                        </a:rPr>
                        <a:t>ROC</a:t>
                      </a:r>
                    </a:p>
                  </a:txBody>
                  <a:tcPr/>
                </a:tc>
                <a:tc>
                  <a:txBody>
                    <a:bodyPr/>
                    <a:lstStyle/>
                    <a:p>
                      <a:pPr algn="ctr"/>
                      <a:r>
                        <a:rPr lang="en-US" sz="2000" u="none" dirty="0">
                          <a:solidFill>
                            <a:schemeClr val="tx1"/>
                          </a:solidFill>
                        </a:rPr>
                        <a:t>5</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chemeClr val="tx1"/>
                          </a:solidFill>
                        </a:rPr>
                        <a:t>1</a:t>
                      </a:r>
                    </a:p>
                  </a:txBody>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bl>
          </a:graphicData>
        </a:graphic>
      </p:graphicFrame>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20" name="TextBox 19">
            <a:extLst>
              <a:ext uri="{FF2B5EF4-FFF2-40B4-BE49-F238E27FC236}">
                <a16:creationId xmlns="" xmlns:a16="http://schemas.microsoft.com/office/drawing/2014/main" id="{D7E69EDA-AA29-4C49-8F93-8BCDC31D46FC}"/>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3" name="Oval Callout 22">
            <a:extLst>
              <a:ext uri="{FF2B5EF4-FFF2-40B4-BE49-F238E27FC236}">
                <a16:creationId xmlns="" xmlns:a16="http://schemas.microsoft.com/office/drawing/2014/main" id="{C1C2EDDF-73FC-D94E-BE46-9F8AEB2ADCF2}"/>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4" name="Oval Callout 23">
                <a:extLst>
                  <a:ext uri="{FF2B5EF4-FFF2-40B4-BE49-F238E27FC236}">
                    <a16:creationId xmlns="" xmlns:a16="http://schemas.microsoft.com/office/drawing/2014/main" id="{F048A327-110A-7242-BF37-6D4D4974AFD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4" name="Oval Callout 23">
                <a:extLst>
                  <a:ext uri="{FF2B5EF4-FFF2-40B4-BE49-F238E27FC236}">
                    <a16:creationId xmlns:a16="http://schemas.microsoft.com/office/drawing/2014/main" id="{F048A327-110A-7242-BF37-6D4D4974AFD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5" name="Oval Callout 24">
            <a:extLst>
              <a:ext uri="{FF2B5EF4-FFF2-40B4-BE49-F238E27FC236}">
                <a16:creationId xmlns="" xmlns:a16="http://schemas.microsoft.com/office/drawing/2014/main" id="{6B09045A-02E6-3C46-A1EB-40DE9BE95566}"/>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2" name="Rectangle 11">
            <a:extLst>
              <a:ext uri="{FF2B5EF4-FFF2-40B4-BE49-F238E27FC236}">
                <a16:creationId xmlns="" xmlns:a16="http://schemas.microsoft.com/office/drawing/2014/main" id="{C93A2021-7172-AF45-831A-0064CDD95076}"/>
              </a:ext>
            </a:extLst>
          </p:cNvPr>
          <p:cNvSpPr/>
          <p:nvPr/>
        </p:nvSpPr>
        <p:spPr>
          <a:xfrm>
            <a:off x="1977065" y="1769558"/>
            <a:ext cx="3778983" cy="400110"/>
          </a:xfrm>
          <a:prstGeom prst="rect">
            <a:avLst/>
          </a:prstGeom>
        </p:spPr>
        <p:txBody>
          <a:bodyPr wrap="none">
            <a:spAutoFit/>
          </a:bodyPr>
          <a:lstStyle/>
          <a:p>
            <a:r>
              <a:rPr lang="en-US" sz="2000" dirty="0"/>
              <a:t>Naive Query= E[</a:t>
            </a:r>
            <a:r>
              <a:rPr lang="en-US" sz="2000" dirty="0">
                <a:solidFill>
                  <a:srgbClr val="FF0000"/>
                </a:solidFill>
              </a:rPr>
              <a:t>Y|T=1</a:t>
            </a:r>
            <a:r>
              <a:rPr lang="en-US" sz="2000" dirty="0"/>
              <a:t>] – E[Y|T=1] </a:t>
            </a:r>
          </a:p>
        </p:txBody>
      </p:sp>
    </p:spTree>
    <p:extLst>
      <p:ext uri="{BB962C8B-B14F-4D97-AF65-F5344CB8AC3E}">
        <p14:creationId xmlns:p14="http://schemas.microsoft.com/office/powerpoint/2010/main" val="37937861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p:txBody>
          <a:bodyPr/>
          <a:lstStyle/>
          <a:p>
            <a:fld id="{957239CD-2F0E-0D4D-84EB-78B480075DD5}" type="slidenum">
              <a:rPr lang="en-US" smtClean="0"/>
              <a:t>11</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0">
                <a:tc>
                  <a:txBody>
                    <a:bodyPr/>
                    <a:lstStyle/>
                    <a:p>
                      <a:pPr algn="ctr"/>
                      <a:r>
                        <a:rPr lang="en-US" sz="2000" b="1" u="none" dirty="0">
                          <a:solidFill>
                            <a:schemeClr val="tx1"/>
                          </a:solidFill>
                        </a:rPr>
                        <a:t>Carrier</a:t>
                      </a:r>
                    </a:p>
                  </a:txBody>
                  <a:tcPr>
                    <a:solidFill>
                      <a:schemeClr val="bg1"/>
                    </a:solidFill>
                  </a:tcPr>
                </a:tc>
                <a:tc>
                  <a:txBody>
                    <a:bodyPr/>
                    <a:lstStyle/>
                    <a:p>
                      <a:pPr algn="ctr"/>
                      <a:r>
                        <a:rPr lang="en-US" sz="2000" b="1" u="none" dirty="0">
                          <a:solidFill>
                            <a:schemeClr val="tx1"/>
                          </a:solidFill>
                        </a:rPr>
                        <a:t>Year</a:t>
                      </a:r>
                    </a:p>
                  </a:txBody>
                  <a:tcPr>
                    <a:solidFill>
                      <a:schemeClr val="bg1"/>
                    </a:solidFill>
                  </a:tcPr>
                </a:tc>
                <a:tc>
                  <a:txBody>
                    <a:bodyPr/>
                    <a:lstStyle/>
                    <a:p>
                      <a:pPr algn="ctr"/>
                      <a:r>
                        <a:rPr lang="en-US" sz="2000" b="1" u="none" dirty="0">
                          <a:solidFill>
                            <a:schemeClr val="tx1"/>
                          </a:solidFill>
                        </a:rPr>
                        <a:t>Airport</a:t>
                      </a:r>
                    </a:p>
                  </a:txBody>
                  <a:tcPr>
                    <a:solidFill>
                      <a:schemeClr val="bg1"/>
                    </a:solidFill>
                  </a:tcPr>
                </a:tc>
                <a:tc>
                  <a:txBody>
                    <a:bodyPr/>
                    <a:lstStyle/>
                    <a:p>
                      <a:pPr algn="ctr"/>
                      <a:r>
                        <a:rPr lang="en-US" sz="2000" b="1" u="none" dirty="0" err="1">
                          <a:solidFill>
                            <a:schemeClr val="tx1"/>
                          </a:solidFill>
                        </a:rPr>
                        <a:t>DayofWeek</a:t>
                      </a:r>
                      <a:endParaRPr lang="en-US" sz="2000" b="1" u="none" dirty="0">
                        <a:solidFill>
                          <a:schemeClr val="tx1"/>
                        </a:solidFill>
                      </a:endParaRPr>
                    </a:p>
                  </a:txBody>
                  <a:tcPr>
                    <a:solidFill>
                      <a:schemeClr val="bg1"/>
                    </a:solidFill>
                  </a:tcPr>
                </a:tc>
                <a:tc>
                  <a:txBody>
                    <a:bodyPr/>
                    <a:lstStyle/>
                    <a:p>
                      <a:pPr algn="ctr"/>
                      <a:r>
                        <a:rPr lang="en-US" sz="2000" b="1" u="none" dirty="0">
                          <a:solidFill>
                            <a:schemeClr val="tx1"/>
                          </a:solidFill>
                        </a:rPr>
                        <a:t>…</a:t>
                      </a:r>
                    </a:p>
                  </a:txBody>
                  <a:tcPr>
                    <a:solidFill>
                      <a:schemeClr val="bg1"/>
                    </a:solidFill>
                  </a:tcPr>
                </a:tc>
                <a:tc>
                  <a:txBody>
                    <a:bodyPr/>
                    <a:lstStyle/>
                    <a:p>
                      <a:pPr algn="ctr"/>
                      <a:r>
                        <a:rPr lang="en-US" sz="2000" b="1" u="none" dirty="0">
                          <a:solidFill>
                            <a:schemeClr val="tx1"/>
                          </a:solidFill>
                        </a:rPr>
                        <a:t>Delayed</a:t>
                      </a:r>
                    </a:p>
                  </a:txBody>
                  <a:tcPr>
                    <a:solidFill>
                      <a:schemeClr val="bg1"/>
                    </a:solidFill>
                  </a:tcPr>
                </a:tc>
                <a:tc>
                  <a:txBody>
                    <a:bodyPr/>
                    <a:lstStyle/>
                    <a:p>
                      <a:pPr algn="ctr"/>
                      <a:r>
                        <a:rPr lang="en-US" sz="2000" b="1" u="none" dirty="0">
                          <a:solidFill>
                            <a:schemeClr val="tx1"/>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370840">
                <a:tc>
                  <a:txBody>
                    <a:bodyPr/>
                    <a:lstStyle/>
                    <a:p>
                      <a:pPr algn="ctr"/>
                      <a:r>
                        <a:rPr lang="en-US" sz="2000" u="none" dirty="0">
                          <a:solidFill>
                            <a:schemeClr val="tx1"/>
                          </a:solidFill>
                        </a:rPr>
                        <a:t>AA</a:t>
                      </a:r>
                    </a:p>
                  </a:txBody>
                  <a:tcPr>
                    <a:solidFill>
                      <a:schemeClr val="bg1"/>
                    </a:solidFill>
                  </a:tcPr>
                </a:tc>
                <a:tc>
                  <a:txBody>
                    <a:bodyPr/>
                    <a:lstStyle/>
                    <a:p>
                      <a:pPr algn="ctr"/>
                      <a:r>
                        <a:rPr lang="en-US" sz="2000" u="none" dirty="0">
                          <a:solidFill>
                            <a:schemeClr val="tx1"/>
                          </a:solidFill>
                        </a:rPr>
                        <a:t>2016</a:t>
                      </a:r>
                    </a:p>
                  </a:txBody>
                  <a:tcPr>
                    <a:solidFill>
                      <a:schemeClr val="bg1"/>
                    </a:solidFill>
                  </a:tcPr>
                </a:tc>
                <a:tc>
                  <a:txBody>
                    <a:bodyPr/>
                    <a:lstStyle/>
                    <a:p>
                      <a:pPr algn="ctr"/>
                      <a:r>
                        <a:rPr lang="en-US" sz="2000" u="none" dirty="0">
                          <a:solidFill>
                            <a:schemeClr val="tx1"/>
                          </a:solidFill>
                        </a:rPr>
                        <a:t>ROC</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0</a:t>
                      </a:r>
                    </a:p>
                  </a:txBody>
                  <a:tcPr>
                    <a:solidFill>
                      <a:schemeClr val="bg1"/>
                    </a:solidFill>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370840">
                <a:tc>
                  <a:txBody>
                    <a:bodyPr/>
                    <a:lstStyle/>
                    <a:p>
                      <a:pPr algn="ctr"/>
                      <a:r>
                        <a:rPr lang="en-US" sz="2000" u="none" dirty="0">
                          <a:solidFill>
                            <a:schemeClr val="tx1"/>
                          </a:solidFill>
                        </a:rPr>
                        <a:t>AA</a:t>
                      </a:r>
                    </a:p>
                  </a:txBody>
                  <a:tcPr>
                    <a:solidFill>
                      <a:schemeClr val="bg1"/>
                    </a:solidFill>
                  </a:tcPr>
                </a:tc>
                <a:tc>
                  <a:txBody>
                    <a:bodyPr/>
                    <a:lstStyle/>
                    <a:p>
                      <a:pPr algn="ctr"/>
                      <a:r>
                        <a:rPr lang="en-US" sz="2000" u="none" dirty="0">
                          <a:solidFill>
                            <a:schemeClr val="tx1"/>
                          </a:solidFill>
                        </a:rPr>
                        <a:t>2017</a:t>
                      </a:r>
                    </a:p>
                  </a:txBody>
                  <a:tcPr>
                    <a:solidFill>
                      <a:schemeClr val="bg1"/>
                    </a:solidFill>
                  </a:tcPr>
                </a:tc>
                <a:tc>
                  <a:txBody>
                    <a:bodyPr/>
                    <a:lstStyle/>
                    <a:p>
                      <a:pPr algn="ctr"/>
                      <a:r>
                        <a:rPr lang="en-US" sz="2000" u="none" dirty="0">
                          <a:solidFill>
                            <a:schemeClr val="tx1"/>
                          </a:solidFill>
                        </a:rPr>
                        <a:t>COS</a:t>
                      </a:r>
                    </a:p>
                  </a:txBody>
                  <a:tcPr>
                    <a:solidFill>
                      <a:schemeClr val="bg1"/>
                    </a:solidFill>
                  </a:tcPr>
                </a:tc>
                <a:tc>
                  <a:txBody>
                    <a:bodyPr/>
                    <a:lstStyle/>
                    <a:p>
                      <a:pPr algn="ctr"/>
                      <a:r>
                        <a:rPr lang="en-US" sz="2000" u="none" dirty="0">
                          <a:solidFill>
                            <a:schemeClr val="tx1"/>
                          </a:solidFill>
                        </a:rPr>
                        <a:t>5</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370840">
                <a:tc>
                  <a:txBody>
                    <a:bodyPr/>
                    <a:lstStyle/>
                    <a:p>
                      <a:pPr algn="ctr"/>
                      <a:r>
                        <a:rPr lang="en-US" sz="2000" u="none" dirty="0">
                          <a:solidFill>
                            <a:srgbClr val="0432FF"/>
                          </a:solidFill>
                        </a:rPr>
                        <a:t>UA</a:t>
                      </a:r>
                    </a:p>
                  </a:txBody>
                  <a:tcPr>
                    <a:solidFill>
                      <a:schemeClr val="bg1">
                        <a:lumMod val="85000"/>
                      </a:schemeClr>
                    </a:solidFill>
                  </a:tcPr>
                </a:tc>
                <a:tc>
                  <a:txBody>
                    <a:bodyPr/>
                    <a:lstStyle/>
                    <a:p>
                      <a:pPr algn="ctr"/>
                      <a:r>
                        <a:rPr lang="en-US" sz="2000" u="none" dirty="0">
                          <a:solidFill>
                            <a:schemeClr val="tx1"/>
                          </a:solidFill>
                        </a:rPr>
                        <a:t>2016</a:t>
                      </a:r>
                    </a:p>
                  </a:txBody>
                  <a:tcPr>
                    <a:solidFill>
                      <a:schemeClr val="bg1"/>
                    </a:solidFill>
                  </a:tcPr>
                </a:tc>
                <a:tc>
                  <a:txBody>
                    <a:bodyPr/>
                    <a:lstStyle/>
                    <a:p>
                      <a:pPr algn="ctr"/>
                      <a:r>
                        <a:rPr lang="en-US" sz="2000" u="none" dirty="0">
                          <a:solidFill>
                            <a:schemeClr val="tx1"/>
                          </a:solidFill>
                        </a:rPr>
                        <a:t>COS</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rgbClr val="0432FF"/>
                          </a:solidFill>
                        </a:rPr>
                        <a:t>0</a:t>
                      </a:r>
                    </a:p>
                  </a:txBody>
                  <a:tcPr>
                    <a:solidFill>
                      <a:schemeClr val="bg1">
                        <a:lumMod val="85000"/>
                      </a:schemeClr>
                    </a:solidFill>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370840">
                <a:tc>
                  <a:txBody>
                    <a:bodyPr/>
                    <a:lstStyle/>
                    <a:p>
                      <a:pPr algn="ctr"/>
                      <a:r>
                        <a:rPr lang="en-US" sz="2000" u="none" dirty="0">
                          <a:solidFill>
                            <a:srgbClr val="0432FF"/>
                          </a:solidFill>
                        </a:rPr>
                        <a:t>UA</a:t>
                      </a:r>
                    </a:p>
                  </a:txBody>
                  <a:tcPr>
                    <a:solidFill>
                      <a:schemeClr val="bg1">
                        <a:lumMod val="85000"/>
                      </a:schemeClr>
                    </a:solidFill>
                  </a:tcPr>
                </a:tc>
                <a:tc>
                  <a:txBody>
                    <a:bodyPr/>
                    <a:lstStyle/>
                    <a:p>
                      <a:pPr algn="ctr"/>
                      <a:r>
                        <a:rPr lang="en-US" sz="2000" u="none" dirty="0">
                          <a:solidFill>
                            <a:schemeClr val="tx1"/>
                          </a:solidFill>
                        </a:rPr>
                        <a:t>2018</a:t>
                      </a:r>
                    </a:p>
                  </a:txBody>
                  <a:tcPr>
                    <a:solidFill>
                      <a:schemeClr val="bg1"/>
                    </a:solidFill>
                  </a:tcPr>
                </a:tc>
                <a:tc>
                  <a:txBody>
                    <a:bodyPr/>
                    <a:lstStyle/>
                    <a:p>
                      <a:pPr algn="ctr"/>
                      <a:r>
                        <a:rPr lang="en-US" sz="2000" u="none" dirty="0">
                          <a:solidFill>
                            <a:schemeClr val="tx1"/>
                          </a:solidFill>
                        </a:rPr>
                        <a:t>ROC</a:t>
                      </a:r>
                    </a:p>
                  </a:txBody>
                  <a:tcPr>
                    <a:solidFill>
                      <a:schemeClr val="bg1"/>
                    </a:solidFill>
                  </a:tcPr>
                </a:tc>
                <a:tc>
                  <a:txBody>
                    <a:bodyPr/>
                    <a:lstStyle/>
                    <a:p>
                      <a:pPr algn="ctr"/>
                      <a:r>
                        <a:rPr lang="en-US" sz="2000" u="none" dirty="0">
                          <a:solidFill>
                            <a:schemeClr val="tx1"/>
                          </a:solidFill>
                        </a:rPr>
                        <a:t>5</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rgbClr val="0432FF"/>
                          </a:solidFill>
                        </a:rPr>
                        <a:t>1</a:t>
                      </a:r>
                    </a:p>
                  </a:txBody>
                  <a:tcPr>
                    <a:solidFill>
                      <a:schemeClr val="bg1">
                        <a:lumMod val="85000"/>
                      </a:schemeClr>
                    </a:solidFill>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bl>
          </a:graphicData>
        </a:graphic>
      </p:graphicFrame>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20" name="TextBox 19">
            <a:extLst>
              <a:ext uri="{FF2B5EF4-FFF2-40B4-BE49-F238E27FC236}">
                <a16:creationId xmlns="" xmlns:a16="http://schemas.microsoft.com/office/drawing/2014/main" id="{D7E69EDA-AA29-4C49-8F93-8BCDC31D46FC}"/>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3" name="Oval Callout 22">
            <a:extLst>
              <a:ext uri="{FF2B5EF4-FFF2-40B4-BE49-F238E27FC236}">
                <a16:creationId xmlns="" xmlns:a16="http://schemas.microsoft.com/office/drawing/2014/main" id="{C1C2EDDF-73FC-D94E-BE46-9F8AEB2ADCF2}"/>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4" name="Oval Callout 23">
                <a:extLst>
                  <a:ext uri="{FF2B5EF4-FFF2-40B4-BE49-F238E27FC236}">
                    <a16:creationId xmlns="" xmlns:a16="http://schemas.microsoft.com/office/drawing/2014/main" id="{F048A327-110A-7242-BF37-6D4D4974AFD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4" name="Oval Callout 23">
                <a:extLst>
                  <a:ext uri="{FF2B5EF4-FFF2-40B4-BE49-F238E27FC236}">
                    <a16:creationId xmlns:a16="http://schemas.microsoft.com/office/drawing/2014/main" id="{F048A327-110A-7242-BF37-6D4D4974AFD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5" name="Oval Callout 24">
            <a:extLst>
              <a:ext uri="{FF2B5EF4-FFF2-40B4-BE49-F238E27FC236}">
                <a16:creationId xmlns="" xmlns:a16="http://schemas.microsoft.com/office/drawing/2014/main" id="{6B09045A-02E6-3C46-A1EB-40DE9BE95566}"/>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2" name="Rectangle 11">
            <a:extLst>
              <a:ext uri="{FF2B5EF4-FFF2-40B4-BE49-F238E27FC236}">
                <a16:creationId xmlns="" xmlns:a16="http://schemas.microsoft.com/office/drawing/2014/main" id="{F91940CE-B379-4642-AFC0-CF7995424F22}"/>
              </a:ext>
            </a:extLst>
          </p:cNvPr>
          <p:cNvSpPr/>
          <p:nvPr/>
        </p:nvSpPr>
        <p:spPr>
          <a:xfrm>
            <a:off x="1977065" y="1769558"/>
            <a:ext cx="3778983" cy="400110"/>
          </a:xfrm>
          <a:prstGeom prst="rect">
            <a:avLst/>
          </a:prstGeom>
        </p:spPr>
        <p:txBody>
          <a:bodyPr wrap="none">
            <a:spAutoFit/>
          </a:bodyPr>
          <a:lstStyle/>
          <a:p>
            <a:r>
              <a:rPr lang="en-US" sz="2000" dirty="0"/>
              <a:t>Naive Query= E[</a:t>
            </a:r>
            <a:r>
              <a:rPr lang="en-US" sz="2000" dirty="0">
                <a:solidFill>
                  <a:srgbClr val="FF0000"/>
                </a:solidFill>
              </a:rPr>
              <a:t>Y|T=1</a:t>
            </a:r>
            <a:r>
              <a:rPr lang="en-US" sz="2000" dirty="0"/>
              <a:t>] – E[</a:t>
            </a:r>
            <a:r>
              <a:rPr lang="en-US" sz="2000" dirty="0">
                <a:solidFill>
                  <a:srgbClr val="0432FF"/>
                </a:solidFill>
              </a:rPr>
              <a:t>Y|T=1</a:t>
            </a:r>
            <a:r>
              <a:rPr lang="en-US" sz="2000" dirty="0"/>
              <a:t>] </a:t>
            </a:r>
          </a:p>
        </p:txBody>
      </p:sp>
    </p:spTree>
    <p:extLst>
      <p:ext uri="{BB962C8B-B14F-4D97-AF65-F5344CB8AC3E}">
        <p14:creationId xmlns:p14="http://schemas.microsoft.com/office/powerpoint/2010/main" val="22133314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p:txBody>
          <a:bodyPr/>
          <a:lstStyle/>
          <a:p>
            <a:fld id="{957239CD-2F0E-0D4D-84EB-78B480075DD5}" type="slidenum">
              <a:rPr lang="en-US" smtClean="0"/>
              <a:t>12</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ext uri="{D42A27DB-BD31-4B8C-83A1-F6EECF244321}">
                <p14:modId xmlns:p14="http://schemas.microsoft.com/office/powerpoint/2010/main" val="4212272217"/>
              </p:ext>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chemeClr val="tx1"/>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4"/>
                  </a:ext>
                </a:extLst>
              </a:tr>
            </a:tbl>
          </a:graphicData>
        </a:graphic>
      </p:graphicFrame>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18" name="TextBox 17">
            <a:extLst>
              <a:ext uri="{FF2B5EF4-FFF2-40B4-BE49-F238E27FC236}">
                <a16:creationId xmlns="" xmlns:a16="http://schemas.microsoft.com/office/drawing/2014/main" id="{C00832F9-BF7F-B24D-AA5C-06445BEF8019}"/>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2" name="Oval Callout 21">
            <a:extLst>
              <a:ext uri="{FF2B5EF4-FFF2-40B4-BE49-F238E27FC236}">
                <a16:creationId xmlns="" xmlns:a16="http://schemas.microsoft.com/office/drawing/2014/main" id="{6BA7B18C-677F-E645-90D9-3D2AE1CE5B50}"/>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3" name="Oval Callout 22">
                <a:extLst>
                  <a:ext uri="{FF2B5EF4-FFF2-40B4-BE49-F238E27FC236}">
                    <a16:creationId xmlns="" xmlns:a16="http://schemas.microsoft.com/office/drawing/2014/main" id="{7A111444-B691-8E4B-BDB5-EF066124304E}"/>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3" name="Oval Callout 22">
                <a:extLst>
                  <a:ext uri="{FF2B5EF4-FFF2-40B4-BE49-F238E27FC236}">
                    <a16:creationId xmlns:a16="http://schemas.microsoft.com/office/drawing/2014/main" id="{7A111444-B691-8E4B-BDB5-EF066124304E}"/>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4" name="Oval Callout 23">
            <a:extLst>
              <a:ext uri="{FF2B5EF4-FFF2-40B4-BE49-F238E27FC236}">
                <a16:creationId xmlns="" xmlns:a16="http://schemas.microsoft.com/office/drawing/2014/main" id="{46DAD867-CE6A-2846-B968-FBB9D2F36ED3}"/>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0" name="Rectangle 9">
            <a:extLst>
              <a:ext uri="{FF2B5EF4-FFF2-40B4-BE49-F238E27FC236}">
                <a16:creationId xmlns="" xmlns:a16="http://schemas.microsoft.com/office/drawing/2014/main" id="{12A159AA-EDAA-AC4B-9B04-C5C6F7AA23DF}"/>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E[Y(T=1)] – E[Y(T=0)] </a:t>
            </a:r>
          </a:p>
        </p:txBody>
      </p:sp>
      <p:sp>
        <p:nvSpPr>
          <p:cNvPr id="11" name="Rectangle 10">
            <a:extLst>
              <a:ext uri="{FF2B5EF4-FFF2-40B4-BE49-F238E27FC236}">
                <a16:creationId xmlns="" xmlns:a16="http://schemas.microsoft.com/office/drawing/2014/main" id="{954F2BF9-5D1C-8D46-9257-6D8DB11B1AE1}"/>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20403802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p:txBody>
          <a:bodyPr/>
          <a:lstStyle/>
          <a:p>
            <a:fld id="{957239CD-2F0E-0D4D-84EB-78B480075DD5}" type="slidenum">
              <a:rPr lang="en-US" smtClean="0"/>
              <a:t>13</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ext uri="{D42A27DB-BD31-4B8C-83A1-F6EECF244321}">
                <p14:modId xmlns:p14="http://schemas.microsoft.com/office/powerpoint/2010/main" val="3880034454"/>
              </p:ext>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rgbClr val="FF0000"/>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4"/>
                  </a:ext>
                </a:extLst>
              </a:tr>
            </a:tbl>
          </a:graphicData>
        </a:graphic>
      </p:graphicFrame>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21" name="TextBox 20">
            <a:extLst>
              <a:ext uri="{FF2B5EF4-FFF2-40B4-BE49-F238E27FC236}">
                <a16:creationId xmlns="" xmlns:a16="http://schemas.microsoft.com/office/drawing/2014/main" id="{FDF9199C-7E6D-824D-8E40-BF3F76EA48DD}"/>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4" name="Oval Callout 23">
            <a:extLst>
              <a:ext uri="{FF2B5EF4-FFF2-40B4-BE49-F238E27FC236}">
                <a16:creationId xmlns="" xmlns:a16="http://schemas.microsoft.com/office/drawing/2014/main" id="{334CB171-B731-B34D-9055-E7A5A78B8141}"/>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5" name="Oval Callout 24">
                <a:extLst>
                  <a:ext uri="{FF2B5EF4-FFF2-40B4-BE49-F238E27FC236}">
                    <a16:creationId xmlns="" xmlns:a16="http://schemas.microsoft.com/office/drawing/2014/main" id="{0FF5AEC5-DD62-AA4D-AEA1-8E736F4FABAB}"/>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5" name="Oval Callout 24">
                <a:extLst>
                  <a:ext uri="{FF2B5EF4-FFF2-40B4-BE49-F238E27FC236}">
                    <a16:creationId xmlns:a16="http://schemas.microsoft.com/office/drawing/2014/main" id="{0FF5AEC5-DD62-AA4D-AEA1-8E736F4FABAB}"/>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6" name="Oval Callout 25">
            <a:extLst>
              <a:ext uri="{FF2B5EF4-FFF2-40B4-BE49-F238E27FC236}">
                <a16:creationId xmlns="" xmlns:a16="http://schemas.microsoft.com/office/drawing/2014/main" id="{4D0DD4DE-E537-0A4B-A833-EA36E05B7B8B}"/>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1" name="Rectangle 10">
            <a:extLst>
              <a:ext uri="{FF2B5EF4-FFF2-40B4-BE49-F238E27FC236}">
                <a16:creationId xmlns="" xmlns:a16="http://schemas.microsoft.com/office/drawing/2014/main" id="{5DAF0524-EEE0-314E-89AC-A68417168E31}"/>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a:t>
            </a:r>
            <a:r>
              <a:rPr lang="en-US" sz="2000" dirty="0">
                <a:solidFill>
                  <a:srgbClr val="FF0000"/>
                </a:solidFill>
              </a:rPr>
              <a:t>Y(T=1)</a:t>
            </a:r>
            <a:r>
              <a:rPr lang="en-US" sz="2000" dirty="0"/>
              <a:t>] – E[Y(T=0)] </a:t>
            </a:r>
          </a:p>
        </p:txBody>
      </p:sp>
      <p:sp>
        <p:nvSpPr>
          <p:cNvPr id="12" name="Rectangle 11">
            <a:extLst>
              <a:ext uri="{FF2B5EF4-FFF2-40B4-BE49-F238E27FC236}">
                <a16:creationId xmlns="" xmlns:a16="http://schemas.microsoft.com/office/drawing/2014/main" id="{30B853CC-B4D3-C74D-95F5-A7D97658B2E5}"/>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32350777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p:txBody>
          <a:bodyPr/>
          <a:lstStyle/>
          <a:p>
            <a:fld id="{957239CD-2F0E-0D4D-84EB-78B480075DD5}" type="slidenum">
              <a:rPr lang="en-US" smtClean="0"/>
              <a:t>14</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ext uri="{D42A27DB-BD31-4B8C-83A1-F6EECF244321}">
                <p14:modId xmlns:p14="http://schemas.microsoft.com/office/powerpoint/2010/main" val="673884451"/>
              </p:ext>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rgbClr val="FF0000"/>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rgbClr val="0432FF"/>
                          </a:solidFill>
                        </a:rPr>
                        <a:t>Delayed(UA)</a:t>
                      </a:r>
                    </a:p>
                    <a:p>
                      <a:pPr algn="ctr"/>
                      <a:endParaRPr lang="en-US" sz="2000" b="1" u="none" dirty="0">
                        <a:solidFill>
                          <a:srgbClr val="0432FF"/>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 xmlns:a16="http://schemas.microsoft.com/office/drawing/2014/main"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0432FF"/>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 xmlns:a16="http://schemas.microsoft.com/office/drawing/2014/main"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0432FF"/>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 xmlns:a16="http://schemas.microsoft.com/office/drawing/2014/main"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0432FF"/>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 xmlns:a16="http://schemas.microsoft.com/office/drawing/2014/main"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0432FF"/>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 xmlns:a16="http://schemas.microsoft.com/office/drawing/2014/main" val="10004"/>
                  </a:ext>
                </a:extLst>
              </a:tr>
            </a:tbl>
          </a:graphicData>
        </a:graphic>
      </p:graphicFrame>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20" name="TextBox 19">
            <a:extLst>
              <a:ext uri="{FF2B5EF4-FFF2-40B4-BE49-F238E27FC236}">
                <a16:creationId xmlns="" xmlns:a16="http://schemas.microsoft.com/office/drawing/2014/main" id="{D7E69EDA-AA29-4C49-8F93-8BCDC31D46FC}"/>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3" name="Oval Callout 22">
            <a:extLst>
              <a:ext uri="{FF2B5EF4-FFF2-40B4-BE49-F238E27FC236}">
                <a16:creationId xmlns="" xmlns:a16="http://schemas.microsoft.com/office/drawing/2014/main" id="{C1C2EDDF-73FC-D94E-BE46-9F8AEB2ADCF2}"/>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4" name="Oval Callout 23">
                <a:extLst>
                  <a:ext uri="{FF2B5EF4-FFF2-40B4-BE49-F238E27FC236}">
                    <a16:creationId xmlns="" xmlns:a16="http://schemas.microsoft.com/office/drawing/2014/main" id="{F048A327-110A-7242-BF37-6D4D4974AFD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4" name="Oval Callout 23">
                <a:extLst>
                  <a:ext uri="{FF2B5EF4-FFF2-40B4-BE49-F238E27FC236}">
                    <a16:creationId xmlns:a16="http://schemas.microsoft.com/office/drawing/2014/main" id="{F048A327-110A-7242-BF37-6D4D4974AFD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5" name="Oval Callout 24">
            <a:extLst>
              <a:ext uri="{FF2B5EF4-FFF2-40B4-BE49-F238E27FC236}">
                <a16:creationId xmlns="" xmlns:a16="http://schemas.microsoft.com/office/drawing/2014/main" id="{6B09045A-02E6-3C46-A1EB-40DE9BE95566}"/>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1" name="Rectangle 10">
            <a:extLst>
              <a:ext uri="{FF2B5EF4-FFF2-40B4-BE49-F238E27FC236}">
                <a16:creationId xmlns="" xmlns:a16="http://schemas.microsoft.com/office/drawing/2014/main" id="{36F82088-5BAE-814A-AF9E-25E8562C720F}"/>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a:t>
            </a:r>
            <a:r>
              <a:rPr lang="en-US" sz="2000" dirty="0">
                <a:solidFill>
                  <a:srgbClr val="FF0000"/>
                </a:solidFill>
              </a:rPr>
              <a:t>Y(T=1)</a:t>
            </a:r>
            <a:r>
              <a:rPr lang="en-US" sz="2000" dirty="0"/>
              <a:t>] – E[</a:t>
            </a:r>
            <a:r>
              <a:rPr lang="en-US" sz="2000" dirty="0">
                <a:solidFill>
                  <a:srgbClr val="0432FF"/>
                </a:solidFill>
              </a:rPr>
              <a:t>Y(T=0)</a:t>
            </a:r>
            <a:r>
              <a:rPr lang="en-US" sz="2000" dirty="0"/>
              <a:t>] </a:t>
            </a:r>
          </a:p>
        </p:txBody>
      </p:sp>
      <p:sp>
        <p:nvSpPr>
          <p:cNvPr id="12" name="Rectangle 11">
            <a:extLst>
              <a:ext uri="{FF2B5EF4-FFF2-40B4-BE49-F238E27FC236}">
                <a16:creationId xmlns="" xmlns:a16="http://schemas.microsoft.com/office/drawing/2014/main" id="{7F767AC9-D072-354E-9C7D-004C1FC77AE6}"/>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27862035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p:txBody>
          <a:bodyPr/>
          <a:lstStyle/>
          <a:p>
            <a:fld id="{957239CD-2F0E-0D4D-84EB-78B480075DD5}" type="slidenum">
              <a:rPr lang="en-US" smtClean="0"/>
              <a:t>15</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123345">
                <a:tc>
                  <a:txBody>
                    <a:bodyPr/>
                    <a:lstStyle/>
                    <a:p>
                      <a:pPr algn="ctr"/>
                      <a:r>
                        <a:rPr lang="en-US" sz="2000" b="1" u="none" dirty="0">
                          <a:solidFill>
                            <a:schemeClr val="tx1"/>
                          </a:solidFill>
                        </a:rPr>
                        <a:t>Carrier</a:t>
                      </a:r>
                    </a:p>
                  </a:txBody>
                  <a:tcPr/>
                </a:tc>
                <a:tc>
                  <a:txBody>
                    <a:bodyPr/>
                    <a:lstStyle/>
                    <a:p>
                      <a:pPr algn="ctr"/>
                      <a:r>
                        <a:rPr lang="en-US" sz="2000" b="1" u="none" dirty="0">
                          <a:solidFill>
                            <a:schemeClr val="tx1"/>
                          </a:solidFill>
                        </a:rPr>
                        <a:t>Year</a:t>
                      </a:r>
                    </a:p>
                  </a:txBody>
                  <a:tcPr/>
                </a:tc>
                <a:tc>
                  <a:txBody>
                    <a:bodyPr/>
                    <a:lstStyle/>
                    <a:p>
                      <a:pPr algn="ctr"/>
                      <a:r>
                        <a:rPr lang="en-US" sz="2000" b="1" u="none" dirty="0">
                          <a:solidFill>
                            <a:schemeClr val="tx1"/>
                          </a:solidFill>
                        </a:rPr>
                        <a:t>Airport</a:t>
                      </a:r>
                    </a:p>
                  </a:txBody>
                  <a:tcPr/>
                </a:tc>
                <a:tc>
                  <a:txBody>
                    <a:bodyPr/>
                    <a:lstStyle/>
                    <a:p>
                      <a:pPr algn="ctr"/>
                      <a:r>
                        <a:rPr lang="en-US" sz="2000" b="1" u="none" dirty="0" err="1">
                          <a:solidFill>
                            <a:schemeClr val="tx1"/>
                          </a:solidFill>
                        </a:rPr>
                        <a:t>DayofWeek</a:t>
                      </a:r>
                      <a:endParaRPr lang="en-US" sz="2000" b="1" u="none" dirty="0">
                        <a:solidFill>
                          <a:schemeClr val="tx1"/>
                        </a:solidFill>
                      </a:endParaRPr>
                    </a:p>
                  </a:txBody>
                  <a:tcPr/>
                </a:tc>
                <a:tc>
                  <a:txBody>
                    <a:bodyPr/>
                    <a:lstStyle/>
                    <a:p>
                      <a:pPr algn="ctr"/>
                      <a:r>
                        <a:rPr lang="en-US" sz="2000" b="1" u="none" dirty="0">
                          <a:solidFill>
                            <a:schemeClr val="tx1"/>
                          </a:solidFill>
                        </a:rPr>
                        <a:t>…</a:t>
                      </a:r>
                    </a:p>
                  </a:txBody>
                  <a:tcPr/>
                </a:tc>
                <a:tc>
                  <a:txBody>
                    <a:bodyPr/>
                    <a:lstStyle/>
                    <a:p>
                      <a:pPr algn="ctr"/>
                      <a:r>
                        <a:rPr lang="en-US" sz="2000" b="1" u="none" dirty="0">
                          <a:solidFill>
                            <a:schemeClr val="tx1"/>
                          </a:solidFill>
                        </a:rPr>
                        <a:t>Delayed</a:t>
                      </a:r>
                    </a:p>
                  </a:txBody>
                  <a:tcPr/>
                </a:tc>
                <a:tc>
                  <a:txBody>
                    <a:bodyPr/>
                    <a:lstStyle/>
                    <a:p>
                      <a:pPr algn="ctr"/>
                      <a:r>
                        <a:rPr lang="en-US" sz="2000" b="1" u="none" dirty="0">
                          <a:solidFill>
                            <a:schemeClr val="tx1"/>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370840">
                <a:tc>
                  <a:txBody>
                    <a:bodyPr/>
                    <a:lstStyle/>
                    <a:p>
                      <a:pPr algn="ctr"/>
                      <a:r>
                        <a:rPr lang="en-US" sz="2000" u="none" dirty="0">
                          <a:solidFill>
                            <a:schemeClr val="tx1"/>
                          </a:solidFill>
                        </a:rPr>
                        <a:t>AA</a:t>
                      </a:r>
                    </a:p>
                  </a:txBody>
                  <a:tcPr/>
                </a:tc>
                <a:tc>
                  <a:txBody>
                    <a:bodyPr/>
                    <a:lstStyle/>
                    <a:p>
                      <a:pPr algn="ctr"/>
                      <a:r>
                        <a:rPr lang="en-US" sz="2000" u="none" dirty="0">
                          <a:solidFill>
                            <a:schemeClr val="tx1"/>
                          </a:solidFill>
                        </a:rPr>
                        <a:t>2016</a:t>
                      </a:r>
                    </a:p>
                  </a:txBody>
                  <a:tcPr/>
                </a:tc>
                <a:tc>
                  <a:txBody>
                    <a:bodyPr/>
                    <a:lstStyle/>
                    <a:p>
                      <a:pPr algn="ctr"/>
                      <a:r>
                        <a:rPr lang="en-US" sz="2000" u="none" dirty="0">
                          <a:solidFill>
                            <a:schemeClr val="tx1"/>
                          </a:solidFill>
                        </a:rPr>
                        <a:t>ROC</a:t>
                      </a:r>
                    </a:p>
                  </a:txBody>
                  <a:tcPr/>
                </a:tc>
                <a:tc>
                  <a:txBody>
                    <a:bodyPr/>
                    <a:lstStyle/>
                    <a:p>
                      <a:pPr algn="ctr"/>
                      <a:r>
                        <a:rPr lang="en-US" sz="2000" u="none" dirty="0">
                          <a:solidFill>
                            <a:schemeClr val="tx1"/>
                          </a:solidFill>
                        </a:rPr>
                        <a:t>1</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chemeClr val="tx1"/>
                          </a:solidFill>
                        </a:rPr>
                        <a:t>0</a:t>
                      </a:r>
                    </a:p>
                  </a:txBody>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FF0000"/>
                          </a:solidFill>
                        </a:rPr>
                        <a:t>missing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370840">
                <a:tc>
                  <a:txBody>
                    <a:bodyPr/>
                    <a:lstStyle/>
                    <a:p>
                      <a:pPr algn="ctr"/>
                      <a:r>
                        <a:rPr lang="en-US" sz="2000" u="none" dirty="0">
                          <a:solidFill>
                            <a:schemeClr val="tx1"/>
                          </a:solidFill>
                        </a:rPr>
                        <a:t>AA</a:t>
                      </a:r>
                    </a:p>
                  </a:txBody>
                  <a:tcPr/>
                </a:tc>
                <a:tc>
                  <a:txBody>
                    <a:bodyPr/>
                    <a:lstStyle/>
                    <a:p>
                      <a:pPr algn="ctr"/>
                      <a:r>
                        <a:rPr lang="en-US" sz="2000" u="none" dirty="0">
                          <a:solidFill>
                            <a:schemeClr val="tx1"/>
                          </a:solidFill>
                        </a:rPr>
                        <a:t>2017</a:t>
                      </a:r>
                    </a:p>
                  </a:txBody>
                  <a:tcPr/>
                </a:tc>
                <a:tc>
                  <a:txBody>
                    <a:bodyPr/>
                    <a:lstStyle/>
                    <a:p>
                      <a:pPr algn="ctr"/>
                      <a:r>
                        <a:rPr lang="en-US" sz="2000" u="none" dirty="0">
                          <a:solidFill>
                            <a:schemeClr val="tx1"/>
                          </a:solidFill>
                        </a:rPr>
                        <a:t>COS</a:t>
                      </a:r>
                    </a:p>
                  </a:txBody>
                  <a:tcPr/>
                </a:tc>
                <a:tc>
                  <a:txBody>
                    <a:bodyPr/>
                    <a:lstStyle/>
                    <a:p>
                      <a:pPr algn="ctr"/>
                      <a:r>
                        <a:rPr lang="en-US" sz="2000" u="none" dirty="0">
                          <a:solidFill>
                            <a:schemeClr val="tx1"/>
                          </a:solidFill>
                        </a:rPr>
                        <a:t>5</a:t>
                      </a:r>
                    </a:p>
                  </a:txBody>
                  <a:tcPr/>
                </a:tc>
                <a:tc>
                  <a:txBody>
                    <a:bodyPr/>
                    <a:lstStyle/>
                    <a:p>
                      <a:pPr algn="ctr"/>
                      <a:r>
                        <a:rPr lang="en-US" sz="2000" u="none" dirty="0">
                          <a:solidFill>
                            <a:schemeClr val="tx1"/>
                          </a:solidFill>
                        </a:rPr>
                        <a:t>..</a:t>
                      </a:r>
                    </a:p>
                  </a:txBody>
                  <a:tcPr/>
                </a:tc>
                <a:tc>
                  <a:txBody>
                    <a:bodyPr/>
                    <a:lstStyle/>
                    <a:p>
                      <a:pPr algn="ctr"/>
                      <a:r>
                        <a:rPr lang="en-US" sz="2000" u="none" dirty="0">
                          <a:solidFill>
                            <a:schemeClr val="tx1"/>
                          </a:solidFill>
                        </a:rPr>
                        <a:t>1</a:t>
                      </a:r>
                    </a:p>
                  </a:txBody>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rgbClr val="FF0000"/>
                          </a:solidFill>
                        </a:rPr>
                        <a:t>missing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370840">
                <a:tc>
                  <a:txBody>
                    <a:bodyPr/>
                    <a:lstStyle/>
                    <a:p>
                      <a:pPr algn="ctr"/>
                      <a:r>
                        <a:rPr lang="en-US" sz="2000" u="none" dirty="0">
                          <a:solidFill>
                            <a:schemeClr val="tx1"/>
                          </a:solidFill>
                        </a:rPr>
                        <a:t>UA</a:t>
                      </a:r>
                    </a:p>
                  </a:txBody>
                  <a:tcPr>
                    <a:solidFill>
                      <a:schemeClr val="bg1"/>
                    </a:solidFill>
                  </a:tcPr>
                </a:tc>
                <a:tc>
                  <a:txBody>
                    <a:bodyPr/>
                    <a:lstStyle/>
                    <a:p>
                      <a:pPr algn="ctr"/>
                      <a:r>
                        <a:rPr lang="en-US" sz="2000" u="none" dirty="0">
                          <a:solidFill>
                            <a:schemeClr val="tx1"/>
                          </a:solidFill>
                        </a:rPr>
                        <a:t>2016</a:t>
                      </a:r>
                    </a:p>
                  </a:txBody>
                  <a:tcPr>
                    <a:solidFill>
                      <a:schemeClr val="bg1"/>
                    </a:solidFill>
                  </a:tcPr>
                </a:tc>
                <a:tc>
                  <a:txBody>
                    <a:bodyPr/>
                    <a:lstStyle/>
                    <a:p>
                      <a:pPr algn="ctr"/>
                      <a:r>
                        <a:rPr lang="en-US" sz="2000" u="none" dirty="0">
                          <a:solidFill>
                            <a:schemeClr val="tx1"/>
                          </a:solidFill>
                        </a:rPr>
                        <a:t>COS</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0</a:t>
                      </a:r>
                    </a:p>
                  </a:txBody>
                  <a:tcPr>
                    <a:solidFill>
                      <a:schemeClr val="bg1"/>
                    </a:solidFill>
                  </a:tcPr>
                </a:tc>
                <a:tc>
                  <a:txBody>
                    <a:bodyPr/>
                    <a:lstStyle/>
                    <a:p>
                      <a:pPr algn="ctr"/>
                      <a:r>
                        <a:rPr lang="en-US" sz="2000" u="none" dirty="0">
                          <a:solidFill>
                            <a:srgbClr val="FF0000"/>
                          </a:solidFill>
                        </a:rPr>
                        <a:t>missing</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370840">
                <a:tc>
                  <a:txBody>
                    <a:bodyPr/>
                    <a:lstStyle/>
                    <a:p>
                      <a:pPr algn="ctr"/>
                      <a:r>
                        <a:rPr lang="en-US" sz="2000" u="none" dirty="0">
                          <a:solidFill>
                            <a:schemeClr val="tx1"/>
                          </a:solidFill>
                        </a:rPr>
                        <a:t>UA</a:t>
                      </a:r>
                    </a:p>
                  </a:txBody>
                  <a:tcPr>
                    <a:solidFill>
                      <a:schemeClr val="bg1"/>
                    </a:solidFill>
                  </a:tcPr>
                </a:tc>
                <a:tc>
                  <a:txBody>
                    <a:bodyPr/>
                    <a:lstStyle/>
                    <a:p>
                      <a:pPr algn="ctr"/>
                      <a:r>
                        <a:rPr lang="en-US" sz="2000" u="none" dirty="0">
                          <a:solidFill>
                            <a:schemeClr val="tx1"/>
                          </a:solidFill>
                        </a:rPr>
                        <a:t>2018</a:t>
                      </a:r>
                    </a:p>
                  </a:txBody>
                  <a:tcPr>
                    <a:solidFill>
                      <a:schemeClr val="bg1"/>
                    </a:solidFill>
                  </a:tcPr>
                </a:tc>
                <a:tc>
                  <a:txBody>
                    <a:bodyPr/>
                    <a:lstStyle/>
                    <a:p>
                      <a:pPr algn="ctr"/>
                      <a:r>
                        <a:rPr lang="en-US" sz="2000" u="none" dirty="0">
                          <a:solidFill>
                            <a:schemeClr val="tx1"/>
                          </a:solidFill>
                        </a:rPr>
                        <a:t>ROC</a:t>
                      </a:r>
                    </a:p>
                  </a:txBody>
                  <a:tcPr>
                    <a:solidFill>
                      <a:schemeClr val="bg1"/>
                    </a:solidFill>
                  </a:tcPr>
                </a:tc>
                <a:tc>
                  <a:txBody>
                    <a:bodyPr/>
                    <a:lstStyle/>
                    <a:p>
                      <a:pPr algn="ctr"/>
                      <a:r>
                        <a:rPr lang="en-US" sz="2000" u="none" dirty="0">
                          <a:solidFill>
                            <a:schemeClr val="tx1"/>
                          </a:solidFill>
                        </a:rPr>
                        <a:t>5</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rgbClr val="FF0000"/>
                          </a:solidFill>
                        </a:rPr>
                        <a:t>missing</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bl>
          </a:graphicData>
        </a:graphic>
      </p:graphicFrame>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20" name="TextBox 19">
            <a:extLst>
              <a:ext uri="{FF2B5EF4-FFF2-40B4-BE49-F238E27FC236}">
                <a16:creationId xmlns="" xmlns:a16="http://schemas.microsoft.com/office/drawing/2014/main" id="{D7E69EDA-AA29-4C49-8F93-8BCDC31D46FC}"/>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3" name="Oval Callout 22">
            <a:extLst>
              <a:ext uri="{FF2B5EF4-FFF2-40B4-BE49-F238E27FC236}">
                <a16:creationId xmlns="" xmlns:a16="http://schemas.microsoft.com/office/drawing/2014/main" id="{C1C2EDDF-73FC-D94E-BE46-9F8AEB2ADCF2}"/>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4" name="Oval Callout 23">
                <a:extLst>
                  <a:ext uri="{FF2B5EF4-FFF2-40B4-BE49-F238E27FC236}">
                    <a16:creationId xmlns="" xmlns:a16="http://schemas.microsoft.com/office/drawing/2014/main" id="{F048A327-110A-7242-BF37-6D4D4974AFD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4" name="Oval Callout 23">
                <a:extLst>
                  <a:ext uri="{FF2B5EF4-FFF2-40B4-BE49-F238E27FC236}">
                    <a16:creationId xmlns:a16="http://schemas.microsoft.com/office/drawing/2014/main" id="{F048A327-110A-7242-BF37-6D4D4974AFD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5" name="Oval Callout 24">
            <a:extLst>
              <a:ext uri="{FF2B5EF4-FFF2-40B4-BE49-F238E27FC236}">
                <a16:creationId xmlns="" xmlns:a16="http://schemas.microsoft.com/office/drawing/2014/main" id="{6B09045A-02E6-3C46-A1EB-40DE9BE95566}"/>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2" name="Rectangle 11">
            <a:extLst>
              <a:ext uri="{FF2B5EF4-FFF2-40B4-BE49-F238E27FC236}">
                <a16:creationId xmlns="" xmlns:a16="http://schemas.microsoft.com/office/drawing/2014/main" id="{68CEC0DE-CDCA-454F-8E13-D12862861E89}"/>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E[Y(T=1)] – E[Y(T=0)] </a:t>
            </a:r>
          </a:p>
        </p:txBody>
      </p:sp>
      <p:sp>
        <p:nvSpPr>
          <p:cNvPr id="13" name="Rectangle 12">
            <a:extLst>
              <a:ext uri="{FF2B5EF4-FFF2-40B4-BE49-F238E27FC236}">
                <a16:creationId xmlns="" xmlns:a16="http://schemas.microsoft.com/office/drawing/2014/main" id="{976185F3-B1F8-5548-9ADB-B7150BC5E6B5}"/>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29598083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p:txBody>
          <a:bodyPr/>
          <a:lstStyle/>
          <a:p>
            <a:fld id="{957239CD-2F0E-0D4D-84EB-78B480075DD5}" type="slidenum">
              <a:rPr lang="en-US" smtClean="0"/>
              <a:t>16</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chemeClr val="bg1">
                              <a:lumMod val="85000"/>
                            </a:schemeClr>
                          </a:solidFill>
                        </a:rPr>
                        <a:t>Delayed(AA)</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bg1">
                              <a:lumMod val="85000"/>
                            </a:schemeClr>
                          </a:solidFill>
                        </a:rPr>
                        <a:t>Delayed(UA)</a:t>
                      </a:r>
                    </a:p>
                    <a:p>
                      <a:pPr algn="ctr"/>
                      <a:endParaRPr lang="en-US" sz="2000" b="1" u="none" dirty="0">
                        <a:solidFill>
                          <a:schemeClr val="bg1">
                            <a:lumMod val="85000"/>
                          </a:schemeClr>
                        </a:solidFill>
                      </a:endParaRP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0</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1</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0</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1</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4"/>
                  </a:ext>
                </a:extLst>
              </a:tr>
            </a:tbl>
          </a:graphicData>
        </a:graphic>
      </p:graphicFrame>
      <mc:AlternateContent xmlns:mc="http://schemas.openxmlformats.org/markup-compatibility/2006" xmlns:a14="http://schemas.microsoft.com/office/drawing/2010/main">
        <mc:Choice Requires="a14">
          <p:sp>
            <p:nvSpPr>
              <p:cNvPr id="16" name="TextBox 15">
                <a:extLst>
                  <a:ext uri="{FF2B5EF4-FFF2-40B4-BE49-F238E27FC236}">
                    <a16:creationId xmlns="" xmlns:a16="http://schemas.microsoft.com/office/drawing/2014/main" id="{460A4C00-6D4F-4644-9447-72D00A5B044E}"/>
                  </a:ext>
                </a:extLst>
              </p:cNvPr>
              <p:cNvSpPr txBox="1"/>
              <p:nvPr/>
            </p:nvSpPr>
            <p:spPr>
              <a:xfrm>
                <a:off x="230569" y="6224526"/>
                <a:ext cx="8108182" cy="461665"/>
              </a:xfrm>
              <a:prstGeom prst="rect">
                <a:avLst/>
              </a:prstGeom>
              <a:noFill/>
            </p:spPr>
            <p:txBody>
              <a:bodyPr wrap="none" rtlCol="0">
                <a:spAutoFit/>
              </a:bodyPr>
              <a:lstStyle/>
              <a:p>
                <a:r>
                  <a:rPr lang="en-US" sz="2400" dirty="0">
                    <a:solidFill>
                      <a:schemeClr val="tx1"/>
                    </a:solidFill>
                  </a:rPr>
                  <a:t>ATE =</a:t>
                </a:r>
                <a:r>
                  <a:rPr lang="en-US" sz="2000" dirty="0">
                    <a:solidFill>
                      <a:schemeClr val="tx1"/>
                    </a:solidFill>
                  </a:rPr>
                  <a:t>E[Y(T=1)] – E[Y(T=0)] = </a:t>
                </a:r>
                <a14:m>
                  <m:oMath xmlns:m="http://schemas.openxmlformats.org/officeDocument/2006/math">
                    <m:nary>
                      <m:naryPr>
                        <m:chr m:val="∑"/>
                        <m:supHide m:val="on"/>
                        <m:ctrlPr>
                          <a:rPr lang="en-US" sz="2000" i="1" smtClean="0">
                            <a:solidFill>
                              <a:schemeClr val="tx1"/>
                            </a:solidFill>
                            <a:latin typeface="Cambria Math"/>
                          </a:rPr>
                        </m:ctrlPr>
                      </m:naryPr>
                      <m:sub>
                        <m:r>
                          <m:rPr>
                            <m:sty m:val="p"/>
                            <m:brk m:alnAt="7"/>
                          </m:rPr>
                          <a:rPr lang="en-US" sz="2000" b="0" i="0" smtClean="0">
                            <a:solidFill>
                              <a:schemeClr val="tx1"/>
                            </a:solidFill>
                            <a:latin typeface="Cambria Math" panose="02040503050406030204" pitchFamily="18" charset="0"/>
                          </a:rPr>
                          <m:t>z</m:t>
                        </m:r>
                        <m:r>
                          <a:rPr lang="en-US" sz="2000" b="0" i="0" smtClean="0">
                            <a:solidFill>
                              <a:schemeClr val="tx1"/>
                            </a:solidFill>
                            <a:latin typeface="Cambria Math" panose="02040503050406030204" pitchFamily="18" charset="0"/>
                            <a:ea typeface="Cambria Math" panose="02040503050406030204" pitchFamily="18" charset="0"/>
                          </a:rPr>
                          <m:t>∈</m:t>
                        </m:r>
                        <m:r>
                          <m:rPr>
                            <m:brk m:alnAt="7"/>
                          </m:rPr>
                          <a:rPr lang="en-US" sz="2000" b="1" i="0" smtClean="0">
                            <a:solidFill>
                              <a:schemeClr val="tx1"/>
                            </a:solidFill>
                            <a:latin typeface="Cambria Math" panose="02040503050406030204" pitchFamily="18" charset="0"/>
                            <a:ea typeface="Cambria Math" panose="02040503050406030204" pitchFamily="18" charset="0"/>
                          </a:rPr>
                          <m:t>𝐙</m:t>
                        </m:r>
                      </m:sub>
                      <m:sup/>
                      <m:e>
                        <m:r>
                          <m:rPr>
                            <m:nor/>
                          </m:rPr>
                          <a:rPr lang="en-US" sz="2000" b="0" i="0" smtClean="0">
                            <a:solidFill>
                              <a:schemeClr val="tx1"/>
                            </a:solidFill>
                            <a:latin typeface="Cambria Math" panose="02040503050406030204" pitchFamily="18" charset="0"/>
                          </a:rPr>
                          <m:t>(</m:t>
                        </m:r>
                        <m:r>
                          <m:rPr>
                            <m:nor/>
                          </m:rPr>
                          <a:rPr lang="en-US" sz="2000" dirty="0" smtClean="0">
                            <a:solidFill>
                              <a:schemeClr val="tx1"/>
                            </a:solidFill>
                          </a:rPr>
                          <m:t>E</m:t>
                        </m:r>
                        <m:r>
                          <m:rPr>
                            <m:nor/>
                          </m:rPr>
                          <a:rPr lang="en-US" sz="2000" dirty="0" smtClean="0">
                            <a:solidFill>
                              <a:schemeClr val="tx1"/>
                            </a:solidFill>
                          </a:rPr>
                          <m:t>[</m:t>
                        </m:r>
                        <m:r>
                          <m:rPr>
                            <m:nor/>
                          </m:rPr>
                          <a:rPr lang="en-US" sz="2000" dirty="0" smtClean="0">
                            <a:solidFill>
                              <a:schemeClr val="tx1"/>
                            </a:solidFill>
                          </a:rPr>
                          <m:t>Y</m:t>
                        </m:r>
                        <m:r>
                          <m:rPr>
                            <m:nor/>
                          </m:rPr>
                          <a:rPr lang="en-US" sz="2000" dirty="0" smtClean="0">
                            <a:solidFill>
                              <a:schemeClr val="tx1"/>
                            </a:solidFill>
                          </a:rPr>
                          <m:t> | </m:t>
                        </m:r>
                        <m:r>
                          <m:rPr>
                            <m:nor/>
                          </m:rPr>
                          <a:rPr lang="en-US" sz="2000" b="1" dirty="0" smtClean="0">
                            <a:solidFill>
                              <a:schemeClr val="tx1"/>
                            </a:solidFill>
                          </a:rPr>
                          <m:t>Z</m:t>
                        </m:r>
                        <m:r>
                          <m:rPr>
                            <m:nor/>
                          </m:rPr>
                          <a:rPr lang="en-US" sz="2000" b="0" i="0" dirty="0" smtClean="0">
                            <a:solidFill>
                              <a:schemeClr val="tx1"/>
                            </a:solidFill>
                          </a:rPr>
                          <m:t>=</m:t>
                        </m:r>
                        <m:r>
                          <m:rPr>
                            <m:nor/>
                          </m:rPr>
                          <a:rPr lang="en-US" sz="2000" b="0" i="0" dirty="0" smtClean="0">
                            <a:solidFill>
                              <a:schemeClr val="tx1"/>
                            </a:solidFill>
                          </a:rPr>
                          <m:t>z</m:t>
                        </m:r>
                        <m:r>
                          <m:rPr>
                            <m:nor/>
                          </m:rPr>
                          <a:rPr lang="en-US" sz="2000" dirty="0" smtClean="0">
                            <a:solidFill>
                              <a:schemeClr val="tx1"/>
                            </a:solidFill>
                          </a:rPr>
                          <m:t>,</m:t>
                        </m:r>
                        <m:r>
                          <m:rPr>
                            <m:nor/>
                          </m:rPr>
                          <a:rPr lang="en-US" sz="2000" dirty="0" smtClean="0">
                            <a:solidFill>
                              <a:schemeClr val="tx1"/>
                            </a:solidFill>
                          </a:rPr>
                          <m:t>T</m:t>
                        </m:r>
                        <m:r>
                          <m:rPr>
                            <m:nor/>
                          </m:rPr>
                          <a:rPr lang="en-US" sz="2000" dirty="0" smtClean="0">
                            <a:solidFill>
                              <a:schemeClr val="tx1"/>
                            </a:solidFill>
                          </a:rPr>
                          <m:t>=1] – </m:t>
                        </m:r>
                        <m:r>
                          <m:rPr>
                            <m:nor/>
                          </m:rPr>
                          <a:rPr lang="en-US" sz="2000" dirty="0" smtClean="0">
                            <a:solidFill>
                              <a:schemeClr val="tx1"/>
                            </a:solidFill>
                          </a:rPr>
                          <m:t>E</m:t>
                        </m:r>
                        <m:r>
                          <m:rPr>
                            <m:nor/>
                          </m:rPr>
                          <a:rPr lang="en-US" sz="2000" dirty="0" smtClean="0">
                            <a:solidFill>
                              <a:schemeClr val="tx1"/>
                            </a:solidFill>
                          </a:rPr>
                          <m:t>[</m:t>
                        </m:r>
                        <m:r>
                          <m:rPr>
                            <m:nor/>
                          </m:rPr>
                          <a:rPr lang="en-US" sz="2000" dirty="0" smtClean="0">
                            <a:solidFill>
                              <a:schemeClr val="tx1"/>
                            </a:solidFill>
                          </a:rPr>
                          <m:t>Y</m:t>
                        </m:r>
                        <m:r>
                          <m:rPr>
                            <m:nor/>
                          </m:rPr>
                          <a:rPr lang="en-US" sz="2000" dirty="0" smtClean="0">
                            <a:solidFill>
                              <a:schemeClr val="tx1"/>
                            </a:solidFill>
                          </a:rPr>
                          <m:t> | </m:t>
                        </m:r>
                        <m:r>
                          <m:rPr>
                            <m:nor/>
                          </m:rPr>
                          <a:rPr lang="en-US" sz="2000" b="1" dirty="0" smtClean="0">
                            <a:solidFill>
                              <a:schemeClr val="tx1"/>
                            </a:solidFill>
                          </a:rPr>
                          <m:t>Z</m:t>
                        </m:r>
                        <m:r>
                          <m:rPr>
                            <m:nor/>
                          </m:rPr>
                          <a:rPr lang="en-US" sz="2000" b="0" i="0" dirty="0" smtClean="0">
                            <a:solidFill>
                              <a:schemeClr val="tx1"/>
                            </a:solidFill>
                          </a:rPr>
                          <m:t>=</m:t>
                        </m:r>
                        <m:r>
                          <m:rPr>
                            <m:nor/>
                          </m:rPr>
                          <a:rPr lang="en-US" sz="2000" b="0" i="0" dirty="0" smtClean="0">
                            <a:solidFill>
                              <a:schemeClr val="tx1"/>
                            </a:solidFill>
                          </a:rPr>
                          <m:t>z</m:t>
                        </m:r>
                        <m:r>
                          <m:rPr>
                            <m:nor/>
                          </m:rPr>
                          <a:rPr lang="en-US" sz="2000" dirty="0" smtClean="0">
                            <a:solidFill>
                              <a:schemeClr val="tx1"/>
                            </a:solidFill>
                          </a:rPr>
                          <m:t>,</m:t>
                        </m:r>
                        <m:r>
                          <m:rPr>
                            <m:nor/>
                          </m:rPr>
                          <a:rPr lang="en-US" sz="2000" dirty="0" smtClean="0">
                            <a:solidFill>
                              <a:schemeClr val="tx1"/>
                            </a:solidFill>
                          </a:rPr>
                          <m:t>T</m:t>
                        </m:r>
                        <m:r>
                          <m:rPr>
                            <m:nor/>
                          </m:rPr>
                          <a:rPr lang="en-US" sz="2000" dirty="0" smtClean="0">
                            <a:solidFill>
                              <a:schemeClr val="tx1"/>
                            </a:solidFill>
                          </a:rPr>
                          <m:t>=0]</m:t>
                        </m:r>
                        <m:r>
                          <a:rPr lang="en-US" sz="2000" b="0" i="0" dirty="0" smtClean="0">
                            <a:solidFill>
                              <a:schemeClr val="tx1"/>
                            </a:solidFill>
                            <a:latin typeface="Cambria Math" panose="02040503050406030204" pitchFamily="18" charset="0"/>
                          </a:rPr>
                          <m:t>) </m:t>
                        </m:r>
                        <m:r>
                          <m:rPr>
                            <m:sty m:val="p"/>
                          </m:rPr>
                          <a:rPr lang="en-US" sz="2000" b="0" i="0" dirty="0" smtClean="0">
                            <a:solidFill>
                              <a:schemeClr val="tx1"/>
                            </a:solidFill>
                            <a:latin typeface="Cambria Math" panose="02040503050406030204" pitchFamily="18" charset="0"/>
                          </a:rPr>
                          <m:t>P</m:t>
                        </m:r>
                        <m:r>
                          <a:rPr lang="en-US" sz="2000" b="0" i="0" dirty="0" smtClean="0">
                            <a:solidFill>
                              <a:schemeClr val="tx1"/>
                            </a:solidFill>
                            <a:latin typeface="Cambria Math" panose="02040503050406030204" pitchFamily="18" charset="0"/>
                          </a:rPr>
                          <m:t>(</m:t>
                        </m:r>
                        <m:r>
                          <a:rPr lang="en-US" sz="2000" b="1" i="0" dirty="0" smtClean="0">
                            <a:solidFill>
                              <a:schemeClr val="tx1"/>
                            </a:solidFill>
                            <a:latin typeface="Cambria Math" panose="02040503050406030204" pitchFamily="18" charset="0"/>
                          </a:rPr>
                          <m:t>𝐙</m:t>
                        </m:r>
                        <m:r>
                          <a:rPr lang="en-US" sz="2000" b="0" i="0" dirty="0" smtClean="0">
                            <a:solidFill>
                              <a:schemeClr val="tx1"/>
                            </a:solidFill>
                            <a:latin typeface="Cambria Math" panose="02040503050406030204" pitchFamily="18" charset="0"/>
                          </a:rPr>
                          <m:t>=</m:t>
                        </m:r>
                        <m:r>
                          <m:rPr>
                            <m:sty m:val="p"/>
                          </m:rPr>
                          <a:rPr lang="en-US" sz="2000" b="0" i="0" dirty="0" smtClean="0">
                            <a:solidFill>
                              <a:schemeClr val="tx1"/>
                            </a:solidFill>
                            <a:latin typeface="Cambria Math" panose="02040503050406030204" pitchFamily="18" charset="0"/>
                          </a:rPr>
                          <m:t>z</m:t>
                        </m:r>
                        <m:r>
                          <a:rPr lang="en-US" sz="2000" b="0" i="0" dirty="0" smtClean="0">
                            <a:solidFill>
                              <a:schemeClr val="tx1"/>
                            </a:solidFill>
                            <a:latin typeface="Cambria Math" panose="02040503050406030204" pitchFamily="18" charset="0"/>
                          </a:rPr>
                          <m:t>)</m:t>
                        </m:r>
                      </m:e>
                    </m:nary>
                  </m:oMath>
                </a14:m>
                <a:endParaRPr lang="en-US" sz="2000" dirty="0">
                  <a:solidFill>
                    <a:schemeClr val="tx1"/>
                  </a:solidFill>
                </a:endParaRPr>
              </a:p>
            </p:txBody>
          </p:sp>
        </mc:Choice>
        <mc:Fallback xmlns="">
          <p:sp>
            <p:nvSpPr>
              <p:cNvPr id="16" name="TextBox 15">
                <a:extLst>
                  <a:ext uri="{FF2B5EF4-FFF2-40B4-BE49-F238E27FC236}">
                    <a16:creationId xmlns:a16="http://schemas.microsoft.com/office/drawing/2014/main" id="{460A4C00-6D4F-4644-9447-72D00A5B044E}"/>
                  </a:ext>
                </a:extLst>
              </p:cNvPr>
              <p:cNvSpPr txBox="1">
                <a:spLocks noRot="1" noChangeAspect="1" noMove="1" noResize="1" noEditPoints="1" noAdjustHandles="1" noChangeArrowheads="1" noChangeShapeType="1" noTextEdit="1"/>
              </p:cNvSpPr>
              <p:nvPr/>
            </p:nvSpPr>
            <p:spPr>
              <a:xfrm>
                <a:off x="230569" y="6224526"/>
                <a:ext cx="8108182" cy="461665"/>
              </a:xfrm>
              <a:prstGeom prst="rect">
                <a:avLst/>
              </a:prstGeom>
              <a:blipFill>
                <a:blip r:embed="rId3"/>
                <a:stretch>
                  <a:fillRect l="-1094" t="-91892" b="-151351"/>
                </a:stretch>
              </a:blipFill>
            </p:spPr>
            <p:txBody>
              <a:bodyPr/>
              <a:lstStyle/>
              <a:p>
                <a:r>
                  <a:rPr lang="en-US">
                    <a:noFill/>
                  </a:rPr>
                  <a:t> </a:t>
                </a:r>
              </a:p>
            </p:txBody>
          </p:sp>
        </mc:Fallback>
      </mc:AlternateContent>
      <p:sp>
        <p:nvSpPr>
          <p:cNvPr id="18" name="TextBox 17">
            <a:extLst>
              <a:ext uri="{FF2B5EF4-FFF2-40B4-BE49-F238E27FC236}">
                <a16:creationId xmlns="" xmlns:a16="http://schemas.microsoft.com/office/drawing/2014/main" id="{EFB178DD-0208-D945-B2B0-AAC58DDADBAF}"/>
              </a:ext>
            </a:extLst>
          </p:cNvPr>
          <p:cNvSpPr txBox="1"/>
          <p:nvPr/>
        </p:nvSpPr>
        <p:spPr>
          <a:xfrm>
            <a:off x="251944" y="5676864"/>
            <a:ext cx="5717847" cy="446276"/>
          </a:xfrm>
          <a:prstGeom prst="rect">
            <a:avLst/>
          </a:prstGeom>
          <a:noFill/>
        </p:spPr>
        <p:txBody>
          <a:bodyPr wrap="none" rtlCol="0">
            <a:spAutoFit/>
          </a:bodyPr>
          <a:lstStyle/>
          <a:p>
            <a:r>
              <a:rPr lang="en-US" sz="2300" dirty="0"/>
              <a:t>If stuffiest</a:t>
            </a:r>
            <a:r>
              <a:rPr lang="en-US" sz="2300" b="1" dirty="0"/>
              <a:t> </a:t>
            </a:r>
            <a:r>
              <a:rPr lang="en-US" sz="2300" dirty="0"/>
              <a:t>“Confounders” </a:t>
            </a:r>
            <a:r>
              <a:rPr lang="en-US" sz="2300" b="1" dirty="0"/>
              <a:t>Z</a:t>
            </a:r>
            <a:r>
              <a:rPr lang="en-US" sz="2300" dirty="0"/>
              <a:t> are available then:</a:t>
            </a:r>
          </a:p>
        </p:txBody>
      </p:sp>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20" name="TextBox 19">
            <a:extLst>
              <a:ext uri="{FF2B5EF4-FFF2-40B4-BE49-F238E27FC236}">
                <a16:creationId xmlns="" xmlns:a16="http://schemas.microsoft.com/office/drawing/2014/main" id="{08C94FC9-8DB3-404F-9ECF-6ACDB58E67C9}"/>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2" name="Oval Callout 21">
            <a:extLst>
              <a:ext uri="{FF2B5EF4-FFF2-40B4-BE49-F238E27FC236}">
                <a16:creationId xmlns="" xmlns:a16="http://schemas.microsoft.com/office/drawing/2014/main" id="{288C14B2-4D7E-BF4F-9053-4CCB312D6A97}"/>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3" name="Oval Callout 22">
                <a:extLst>
                  <a:ext uri="{FF2B5EF4-FFF2-40B4-BE49-F238E27FC236}">
                    <a16:creationId xmlns="" xmlns:a16="http://schemas.microsoft.com/office/drawing/2014/main" id="{091D87E2-230E-6048-A81C-828F8248324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bg1">
                    <a:lumMod val="95000"/>
                  </a:schemeClr>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bg1">
                        <a:lumMod val="85000"/>
                      </a:schemeClr>
                    </a:solidFill>
                  </a:rPr>
                  <a:t>Potential Outcomes Y(</a:t>
                </a:r>
                <a14:m>
                  <m:oMath xmlns:m="http://schemas.openxmlformats.org/officeDocument/2006/math">
                    <m:r>
                      <a:rPr lang="en-US" sz="1800" b="0" i="1" smtClean="0">
                        <a:solidFill>
                          <a:schemeClr val="bg1">
                            <a:lumMod val="85000"/>
                          </a:schemeClr>
                        </a:solidFill>
                        <a:latin typeface="Cambria Math" panose="02040503050406030204" pitchFamily="18" charset="0"/>
                      </a:rPr>
                      <m:t>𝑇</m:t>
                    </m:r>
                  </m:oMath>
                </a14:m>
                <a:r>
                  <a:rPr lang="en-US" sz="1800" dirty="0">
                    <a:solidFill>
                      <a:schemeClr val="bg1">
                        <a:lumMod val="85000"/>
                      </a:schemeClr>
                    </a:solidFill>
                  </a:rPr>
                  <a:t>)</a:t>
                </a:r>
              </a:p>
            </p:txBody>
          </p:sp>
        </mc:Choice>
        <mc:Fallback xmlns="">
          <p:sp>
            <p:nvSpPr>
              <p:cNvPr id="23" name="Oval Callout 22">
                <a:extLst>
                  <a:ext uri="{FF2B5EF4-FFF2-40B4-BE49-F238E27FC236}">
                    <a16:creationId xmlns:a16="http://schemas.microsoft.com/office/drawing/2014/main" id="{091D87E2-230E-6048-A81C-828F8248324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4"/>
                <a:stretch>
                  <a:fillRect/>
                </a:stretch>
              </a:blipFill>
              <a:ln>
                <a:solidFill>
                  <a:schemeClr val="bg1">
                    <a:lumMod val="95000"/>
                  </a:schemeClr>
                </a:solidFill>
              </a:ln>
            </p:spPr>
            <p:txBody>
              <a:bodyPr/>
              <a:lstStyle/>
              <a:p>
                <a:r>
                  <a:rPr lang="en-US">
                    <a:noFill/>
                  </a:rPr>
                  <a:t> </a:t>
                </a:r>
              </a:p>
            </p:txBody>
          </p:sp>
        </mc:Fallback>
      </mc:AlternateContent>
      <p:sp>
        <p:nvSpPr>
          <p:cNvPr id="24" name="Oval Callout 23">
            <a:extLst>
              <a:ext uri="{FF2B5EF4-FFF2-40B4-BE49-F238E27FC236}">
                <a16:creationId xmlns="" xmlns:a16="http://schemas.microsoft.com/office/drawing/2014/main" id="{CF8DF8F1-5B12-8D43-8836-C9E0CBD86A10}"/>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5" name="Rectangle 14">
            <a:extLst>
              <a:ext uri="{FF2B5EF4-FFF2-40B4-BE49-F238E27FC236}">
                <a16:creationId xmlns="" xmlns:a16="http://schemas.microsoft.com/office/drawing/2014/main" id="{77BDD6A9-14D3-BB45-9984-E216ECEF33DC}"/>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E[Y(T=1)] – E[Y(T=0)] </a:t>
            </a:r>
          </a:p>
        </p:txBody>
      </p:sp>
      <p:sp>
        <p:nvSpPr>
          <p:cNvPr id="17" name="Rectangle 16">
            <a:extLst>
              <a:ext uri="{FF2B5EF4-FFF2-40B4-BE49-F238E27FC236}">
                <a16:creationId xmlns="" xmlns:a16="http://schemas.microsoft.com/office/drawing/2014/main" id="{DA3C033D-3E22-894F-9488-D56808662ADE}"/>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16960686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p:txBody>
          <a:bodyPr/>
          <a:lstStyle/>
          <a:p>
            <a:fld id="{957239CD-2F0E-0D4D-84EB-78B480075DD5}" type="slidenum">
              <a:rPr lang="en-US" smtClean="0"/>
              <a:t>17</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chemeClr val="bg1">
                              <a:lumMod val="85000"/>
                            </a:schemeClr>
                          </a:solidFill>
                        </a:rPr>
                        <a:t>Delayed(AA)</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bg1">
                              <a:lumMod val="85000"/>
                            </a:schemeClr>
                          </a:solidFill>
                        </a:rPr>
                        <a:t>Delayed(UA)</a:t>
                      </a:r>
                    </a:p>
                    <a:p>
                      <a:pPr algn="ctr"/>
                      <a:endParaRPr lang="en-US" sz="2000" b="1" u="none" dirty="0">
                        <a:solidFill>
                          <a:schemeClr val="bg1">
                            <a:lumMod val="85000"/>
                          </a:schemeClr>
                        </a:solidFill>
                      </a:endParaRP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0</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1</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0</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1</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4"/>
                  </a:ext>
                </a:extLst>
              </a:tr>
            </a:tbl>
          </a:graphicData>
        </a:graphic>
      </p:graphicFrame>
      <mc:AlternateContent xmlns:mc="http://schemas.openxmlformats.org/markup-compatibility/2006" xmlns:a14="http://schemas.microsoft.com/office/drawing/2010/main">
        <mc:Choice Requires="a14">
          <p:sp>
            <p:nvSpPr>
              <p:cNvPr id="16" name="TextBox 15">
                <a:extLst>
                  <a:ext uri="{FF2B5EF4-FFF2-40B4-BE49-F238E27FC236}">
                    <a16:creationId xmlns="" xmlns:a16="http://schemas.microsoft.com/office/drawing/2014/main" id="{460A4C00-6D4F-4644-9447-72D00A5B044E}"/>
                  </a:ext>
                </a:extLst>
              </p:cNvPr>
              <p:cNvSpPr txBox="1"/>
              <p:nvPr/>
            </p:nvSpPr>
            <p:spPr>
              <a:xfrm>
                <a:off x="230569" y="6224526"/>
                <a:ext cx="8108182" cy="461665"/>
              </a:xfrm>
              <a:prstGeom prst="rect">
                <a:avLst/>
              </a:prstGeom>
              <a:noFill/>
            </p:spPr>
            <p:txBody>
              <a:bodyPr wrap="none" rtlCol="0">
                <a:spAutoFit/>
              </a:bodyPr>
              <a:lstStyle/>
              <a:p>
                <a:r>
                  <a:rPr lang="en-US" sz="2400" dirty="0">
                    <a:solidFill>
                      <a:schemeClr val="tx1"/>
                    </a:solidFill>
                  </a:rPr>
                  <a:t>ATE =</a:t>
                </a:r>
                <a:r>
                  <a:rPr lang="en-US" sz="2000" dirty="0">
                    <a:solidFill>
                      <a:schemeClr val="tx1"/>
                    </a:solidFill>
                  </a:rPr>
                  <a:t>E[Y(T=1)] – E[Y(T=0)] = </a:t>
                </a:r>
                <a14:m>
                  <m:oMath xmlns:m="http://schemas.openxmlformats.org/officeDocument/2006/math">
                    <m:nary>
                      <m:naryPr>
                        <m:chr m:val="∑"/>
                        <m:supHide m:val="on"/>
                        <m:ctrlPr>
                          <a:rPr lang="en-US" sz="2000" i="1" smtClean="0">
                            <a:solidFill>
                              <a:schemeClr val="tx1"/>
                            </a:solidFill>
                            <a:latin typeface="Cambria Math"/>
                          </a:rPr>
                        </m:ctrlPr>
                      </m:naryPr>
                      <m:sub>
                        <m:r>
                          <m:rPr>
                            <m:sty m:val="p"/>
                            <m:brk m:alnAt="7"/>
                          </m:rPr>
                          <a:rPr lang="en-US" sz="2000" b="0" i="0" smtClean="0">
                            <a:solidFill>
                              <a:schemeClr val="tx1"/>
                            </a:solidFill>
                            <a:latin typeface="Cambria Math" panose="02040503050406030204" pitchFamily="18" charset="0"/>
                          </a:rPr>
                          <m:t>z</m:t>
                        </m:r>
                        <m:r>
                          <a:rPr lang="en-US" sz="2000" b="0" i="0" smtClean="0">
                            <a:solidFill>
                              <a:schemeClr val="tx1"/>
                            </a:solidFill>
                            <a:latin typeface="Cambria Math" panose="02040503050406030204" pitchFamily="18" charset="0"/>
                            <a:ea typeface="Cambria Math" panose="02040503050406030204" pitchFamily="18" charset="0"/>
                          </a:rPr>
                          <m:t>∈</m:t>
                        </m:r>
                        <m:r>
                          <m:rPr>
                            <m:brk m:alnAt="7"/>
                          </m:rPr>
                          <a:rPr lang="en-US" sz="2000" b="1" i="0" smtClean="0">
                            <a:solidFill>
                              <a:schemeClr val="tx1"/>
                            </a:solidFill>
                            <a:latin typeface="Cambria Math" panose="02040503050406030204" pitchFamily="18" charset="0"/>
                            <a:ea typeface="Cambria Math" panose="02040503050406030204" pitchFamily="18" charset="0"/>
                          </a:rPr>
                          <m:t>𝐙</m:t>
                        </m:r>
                      </m:sub>
                      <m:sup/>
                      <m:e>
                        <m:r>
                          <m:rPr>
                            <m:nor/>
                          </m:rPr>
                          <a:rPr lang="en-US" sz="2000" b="0" i="0" smtClean="0">
                            <a:solidFill>
                              <a:schemeClr val="tx1"/>
                            </a:solidFill>
                            <a:latin typeface="Cambria Math" panose="02040503050406030204" pitchFamily="18" charset="0"/>
                          </a:rPr>
                          <m:t>(</m:t>
                        </m:r>
                        <m:r>
                          <m:rPr>
                            <m:nor/>
                          </m:rPr>
                          <a:rPr lang="en-US" sz="2000" dirty="0" smtClean="0">
                            <a:solidFill>
                              <a:srgbClr val="FF0000"/>
                            </a:solidFill>
                          </a:rPr>
                          <m:t>E</m:t>
                        </m:r>
                        <m:r>
                          <m:rPr>
                            <m:nor/>
                          </m:rPr>
                          <a:rPr lang="en-US" sz="2000" dirty="0" smtClean="0">
                            <a:solidFill>
                              <a:srgbClr val="FF0000"/>
                            </a:solidFill>
                          </a:rPr>
                          <m:t>[</m:t>
                        </m:r>
                        <m:r>
                          <m:rPr>
                            <m:nor/>
                          </m:rPr>
                          <a:rPr lang="en-US" sz="2000" dirty="0" smtClean="0">
                            <a:solidFill>
                              <a:srgbClr val="FF0000"/>
                            </a:solidFill>
                          </a:rPr>
                          <m:t>Y</m:t>
                        </m:r>
                        <m:r>
                          <m:rPr>
                            <m:nor/>
                          </m:rPr>
                          <a:rPr lang="en-US" sz="2000" dirty="0" smtClean="0">
                            <a:solidFill>
                              <a:srgbClr val="FF0000"/>
                            </a:solidFill>
                          </a:rPr>
                          <m:t> | </m:t>
                        </m:r>
                        <m:r>
                          <m:rPr>
                            <m:nor/>
                          </m:rPr>
                          <a:rPr lang="en-US" sz="2000" b="1" dirty="0" smtClean="0">
                            <a:solidFill>
                              <a:srgbClr val="FF0000"/>
                            </a:solidFill>
                          </a:rPr>
                          <m:t>Z</m:t>
                        </m:r>
                        <m:r>
                          <m:rPr>
                            <m:nor/>
                          </m:rPr>
                          <a:rPr lang="en-US" sz="2000" b="0" i="0" dirty="0" smtClean="0">
                            <a:solidFill>
                              <a:srgbClr val="FF0000"/>
                            </a:solidFill>
                          </a:rPr>
                          <m:t>=</m:t>
                        </m:r>
                        <m:r>
                          <m:rPr>
                            <m:nor/>
                          </m:rPr>
                          <a:rPr lang="en-US" sz="2000" b="0" i="0" dirty="0" smtClean="0">
                            <a:solidFill>
                              <a:srgbClr val="FF0000"/>
                            </a:solidFill>
                          </a:rPr>
                          <m:t>z</m:t>
                        </m:r>
                        <m:r>
                          <m:rPr>
                            <m:nor/>
                          </m:rPr>
                          <a:rPr lang="en-US" sz="2000" dirty="0" smtClean="0">
                            <a:solidFill>
                              <a:srgbClr val="FF0000"/>
                            </a:solidFill>
                          </a:rPr>
                          <m:t>,</m:t>
                        </m:r>
                        <m:r>
                          <m:rPr>
                            <m:nor/>
                          </m:rPr>
                          <a:rPr lang="en-US" sz="2000" dirty="0" smtClean="0">
                            <a:solidFill>
                              <a:srgbClr val="FF0000"/>
                            </a:solidFill>
                          </a:rPr>
                          <m:t>T</m:t>
                        </m:r>
                        <m:r>
                          <m:rPr>
                            <m:nor/>
                          </m:rPr>
                          <a:rPr lang="en-US" sz="2000" dirty="0" smtClean="0">
                            <a:solidFill>
                              <a:srgbClr val="FF0000"/>
                            </a:solidFill>
                          </a:rPr>
                          <m:t>=1] – </m:t>
                        </m:r>
                        <m:r>
                          <m:rPr>
                            <m:nor/>
                          </m:rPr>
                          <a:rPr lang="en-US" sz="2000" dirty="0" smtClean="0">
                            <a:solidFill>
                              <a:srgbClr val="FF0000"/>
                            </a:solidFill>
                          </a:rPr>
                          <m:t>E</m:t>
                        </m:r>
                        <m:r>
                          <m:rPr>
                            <m:nor/>
                          </m:rPr>
                          <a:rPr lang="en-US" sz="2000" dirty="0" smtClean="0">
                            <a:solidFill>
                              <a:srgbClr val="FF0000"/>
                            </a:solidFill>
                          </a:rPr>
                          <m:t>[</m:t>
                        </m:r>
                        <m:r>
                          <m:rPr>
                            <m:nor/>
                          </m:rPr>
                          <a:rPr lang="en-US" sz="2000" dirty="0" smtClean="0">
                            <a:solidFill>
                              <a:srgbClr val="FF0000"/>
                            </a:solidFill>
                          </a:rPr>
                          <m:t>Y</m:t>
                        </m:r>
                        <m:r>
                          <m:rPr>
                            <m:nor/>
                          </m:rPr>
                          <a:rPr lang="en-US" sz="2000" dirty="0" smtClean="0">
                            <a:solidFill>
                              <a:srgbClr val="FF0000"/>
                            </a:solidFill>
                          </a:rPr>
                          <m:t> | </m:t>
                        </m:r>
                        <m:r>
                          <m:rPr>
                            <m:nor/>
                          </m:rPr>
                          <a:rPr lang="en-US" sz="2000" b="1" dirty="0" smtClean="0">
                            <a:solidFill>
                              <a:srgbClr val="FF0000"/>
                            </a:solidFill>
                          </a:rPr>
                          <m:t>Z</m:t>
                        </m:r>
                        <m:r>
                          <m:rPr>
                            <m:nor/>
                          </m:rPr>
                          <a:rPr lang="en-US" sz="2000" b="0" i="0" dirty="0" smtClean="0">
                            <a:solidFill>
                              <a:srgbClr val="FF0000"/>
                            </a:solidFill>
                          </a:rPr>
                          <m:t>=</m:t>
                        </m:r>
                        <m:r>
                          <m:rPr>
                            <m:nor/>
                          </m:rPr>
                          <a:rPr lang="en-US" sz="2000" b="0" i="0" dirty="0" smtClean="0">
                            <a:solidFill>
                              <a:srgbClr val="FF0000"/>
                            </a:solidFill>
                          </a:rPr>
                          <m:t>z</m:t>
                        </m:r>
                        <m:r>
                          <m:rPr>
                            <m:nor/>
                          </m:rPr>
                          <a:rPr lang="en-US" sz="2000" dirty="0" smtClean="0">
                            <a:solidFill>
                              <a:srgbClr val="FF0000"/>
                            </a:solidFill>
                          </a:rPr>
                          <m:t>,</m:t>
                        </m:r>
                        <m:r>
                          <m:rPr>
                            <m:nor/>
                          </m:rPr>
                          <a:rPr lang="en-US" sz="2000" dirty="0" smtClean="0">
                            <a:solidFill>
                              <a:srgbClr val="FF0000"/>
                            </a:solidFill>
                          </a:rPr>
                          <m:t>T</m:t>
                        </m:r>
                        <m:r>
                          <m:rPr>
                            <m:nor/>
                          </m:rPr>
                          <a:rPr lang="en-US" sz="2000" dirty="0" smtClean="0">
                            <a:solidFill>
                              <a:srgbClr val="FF0000"/>
                            </a:solidFill>
                          </a:rPr>
                          <m:t>=0]</m:t>
                        </m:r>
                        <m:r>
                          <a:rPr lang="en-US" sz="2000" b="0" i="0" dirty="0" smtClean="0">
                            <a:solidFill>
                              <a:srgbClr val="FF0000"/>
                            </a:solidFill>
                            <a:latin typeface="Cambria Math" panose="02040503050406030204" pitchFamily="18" charset="0"/>
                          </a:rPr>
                          <m:t>) </m:t>
                        </m:r>
                        <m:r>
                          <m:rPr>
                            <m:sty m:val="p"/>
                          </m:rPr>
                          <a:rPr lang="en-US" sz="2000" b="0" i="0" dirty="0" smtClean="0">
                            <a:solidFill>
                              <a:schemeClr val="tx1"/>
                            </a:solidFill>
                            <a:latin typeface="Cambria Math" panose="02040503050406030204" pitchFamily="18" charset="0"/>
                          </a:rPr>
                          <m:t>P</m:t>
                        </m:r>
                        <m:r>
                          <a:rPr lang="en-US" sz="2000" b="0" i="0" dirty="0" smtClean="0">
                            <a:solidFill>
                              <a:schemeClr val="tx1"/>
                            </a:solidFill>
                            <a:latin typeface="Cambria Math" panose="02040503050406030204" pitchFamily="18" charset="0"/>
                          </a:rPr>
                          <m:t>(</m:t>
                        </m:r>
                        <m:r>
                          <a:rPr lang="en-US" sz="2000" b="1" i="0" dirty="0" smtClean="0">
                            <a:solidFill>
                              <a:schemeClr val="tx1"/>
                            </a:solidFill>
                            <a:latin typeface="Cambria Math" panose="02040503050406030204" pitchFamily="18" charset="0"/>
                          </a:rPr>
                          <m:t>𝐙</m:t>
                        </m:r>
                        <m:r>
                          <a:rPr lang="en-US" sz="2000" b="0" i="0" dirty="0" smtClean="0">
                            <a:solidFill>
                              <a:schemeClr val="tx1"/>
                            </a:solidFill>
                            <a:latin typeface="Cambria Math" panose="02040503050406030204" pitchFamily="18" charset="0"/>
                          </a:rPr>
                          <m:t>=</m:t>
                        </m:r>
                        <m:r>
                          <m:rPr>
                            <m:sty m:val="p"/>
                          </m:rPr>
                          <a:rPr lang="en-US" sz="2000" b="0" i="0" dirty="0" smtClean="0">
                            <a:solidFill>
                              <a:schemeClr val="tx1"/>
                            </a:solidFill>
                            <a:latin typeface="Cambria Math" panose="02040503050406030204" pitchFamily="18" charset="0"/>
                          </a:rPr>
                          <m:t>z</m:t>
                        </m:r>
                        <m:r>
                          <a:rPr lang="en-US" sz="2000" b="0" i="0" dirty="0" smtClean="0">
                            <a:solidFill>
                              <a:schemeClr val="tx1"/>
                            </a:solidFill>
                            <a:latin typeface="Cambria Math" panose="02040503050406030204" pitchFamily="18" charset="0"/>
                          </a:rPr>
                          <m:t>)</m:t>
                        </m:r>
                      </m:e>
                    </m:nary>
                  </m:oMath>
                </a14:m>
                <a:endParaRPr lang="en-US" sz="2000" dirty="0">
                  <a:solidFill>
                    <a:schemeClr val="tx1"/>
                  </a:solidFill>
                </a:endParaRPr>
              </a:p>
            </p:txBody>
          </p:sp>
        </mc:Choice>
        <mc:Fallback xmlns="">
          <p:sp>
            <p:nvSpPr>
              <p:cNvPr id="16" name="TextBox 15">
                <a:extLst>
                  <a:ext uri="{FF2B5EF4-FFF2-40B4-BE49-F238E27FC236}">
                    <a16:creationId xmlns:a16="http://schemas.microsoft.com/office/drawing/2014/main" id="{460A4C00-6D4F-4644-9447-72D00A5B044E}"/>
                  </a:ext>
                </a:extLst>
              </p:cNvPr>
              <p:cNvSpPr txBox="1">
                <a:spLocks noRot="1" noChangeAspect="1" noMove="1" noResize="1" noEditPoints="1" noAdjustHandles="1" noChangeArrowheads="1" noChangeShapeType="1" noTextEdit="1"/>
              </p:cNvSpPr>
              <p:nvPr/>
            </p:nvSpPr>
            <p:spPr>
              <a:xfrm>
                <a:off x="230569" y="6224526"/>
                <a:ext cx="8108182" cy="461665"/>
              </a:xfrm>
              <a:prstGeom prst="rect">
                <a:avLst/>
              </a:prstGeom>
              <a:blipFill>
                <a:blip r:embed="rId3"/>
                <a:stretch>
                  <a:fillRect l="-1094" t="-91892" b="-151351"/>
                </a:stretch>
              </a:blipFill>
            </p:spPr>
            <p:txBody>
              <a:bodyPr/>
              <a:lstStyle/>
              <a:p>
                <a:r>
                  <a:rPr lang="en-US">
                    <a:noFill/>
                  </a:rPr>
                  <a:t> </a:t>
                </a:r>
              </a:p>
            </p:txBody>
          </p:sp>
        </mc:Fallback>
      </mc:AlternateContent>
      <p:sp>
        <p:nvSpPr>
          <p:cNvPr id="18" name="TextBox 17">
            <a:extLst>
              <a:ext uri="{FF2B5EF4-FFF2-40B4-BE49-F238E27FC236}">
                <a16:creationId xmlns="" xmlns:a16="http://schemas.microsoft.com/office/drawing/2014/main" id="{EFB178DD-0208-D945-B2B0-AAC58DDADBAF}"/>
              </a:ext>
            </a:extLst>
          </p:cNvPr>
          <p:cNvSpPr txBox="1"/>
          <p:nvPr/>
        </p:nvSpPr>
        <p:spPr>
          <a:xfrm>
            <a:off x="251944" y="5676864"/>
            <a:ext cx="5717847" cy="446276"/>
          </a:xfrm>
          <a:prstGeom prst="rect">
            <a:avLst/>
          </a:prstGeom>
          <a:noFill/>
        </p:spPr>
        <p:txBody>
          <a:bodyPr wrap="none" rtlCol="0">
            <a:spAutoFit/>
          </a:bodyPr>
          <a:lstStyle/>
          <a:p>
            <a:r>
              <a:rPr lang="en-US" sz="2300" dirty="0"/>
              <a:t>If stuffiest</a:t>
            </a:r>
            <a:r>
              <a:rPr lang="en-US" sz="2300" b="1" dirty="0"/>
              <a:t> </a:t>
            </a:r>
            <a:r>
              <a:rPr lang="en-US" sz="2300" dirty="0"/>
              <a:t>“Confounders” </a:t>
            </a:r>
            <a:r>
              <a:rPr lang="en-US" sz="2300" b="1" dirty="0"/>
              <a:t>Z</a:t>
            </a:r>
            <a:r>
              <a:rPr lang="en-US" sz="2300" dirty="0"/>
              <a:t> are available then:</a:t>
            </a:r>
          </a:p>
        </p:txBody>
      </p:sp>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20" name="TextBox 19">
            <a:extLst>
              <a:ext uri="{FF2B5EF4-FFF2-40B4-BE49-F238E27FC236}">
                <a16:creationId xmlns="" xmlns:a16="http://schemas.microsoft.com/office/drawing/2014/main" id="{08C94FC9-8DB3-404F-9ECF-6ACDB58E67C9}"/>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2" name="Oval Callout 21">
            <a:extLst>
              <a:ext uri="{FF2B5EF4-FFF2-40B4-BE49-F238E27FC236}">
                <a16:creationId xmlns="" xmlns:a16="http://schemas.microsoft.com/office/drawing/2014/main" id="{288C14B2-4D7E-BF4F-9053-4CCB312D6A97}"/>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3" name="Oval Callout 22">
                <a:extLst>
                  <a:ext uri="{FF2B5EF4-FFF2-40B4-BE49-F238E27FC236}">
                    <a16:creationId xmlns="" xmlns:a16="http://schemas.microsoft.com/office/drawing/2014/main" id="{091D87E2-230E-6048-A81C-828F8248324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bg1">
                    <a:lumMod val="95000"/>
                  </a:schemeClr>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bg1">
                        <a:lumMod val="85000"/>
                      </a:schemeClr>
                    </a:solidFill>
                  </a:rPr>
                  <a:t>Potential Outcomes Y(</a:t>
                </a:r>
                <a14:m>
                  <m:oMath xmlns:m="http://schemas.openxmlformats.org/officeDocument/2006/math">
                    <m:r>
                      <a:rPr lang="en-US" sz="1800" b="0" i="1" smtClean="0">
                        <a:solidFill>
                          <a:schemeClr val="bg1">
                            <a:lumMod val="85000"/>
                          </a:schemeClr>
                        </a:solidFill>
                        <a:latin typeface="Cambria Math" panose="02040503050406030204" pitchFamily="18" charset="0"/>
                      </a:rPr>
                      <m:t>𝑇</m:t>
                    </m:r>
                  </m:oMath>
                </a14:m>
                <a:r>
                  <a:rPr lang="en-US" sz="1800" dirty="0">
                    <a:solidFill>
                      <a:schemeClr val="bg1">
                        <a:lumMod val="85000"/>
                      </a:schemeClr>
                    </a:solidFill>
                  </a:rPr>
                  <a:t>)</a:t>
                </a:r>
              </a:p>
            </p:txBody>
          </p:sp>
        </mc:Choice>
        <mc:Fallback xmlns="">
          <p:sp>
            <p:nvSpPr>
              <p:cNvPr id="23" name="Oval Callout 22">
                <a:extLst>
                  <a:ext uri="{FF2B5EF4-FFF2-40B4-BE49-F238E27FC236}">
                    <a16:creationId xmlns:a16="http://schemas.microsoft.com/office/drawing/2014/main" id="{091D87E2-230E-6048-A81C-828F8248324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4"/>
                <a:stretch>
                  <a:fillRect/>
                </a:stretch>
              </a:blipFill>
              <a:ln>
                <a:solidFill>
                  <a:schemeClr val="bg1">
                    <a:lumMod val="95000"/>
                  </a:schemeClr>
                </a:solidFill>
              </a:ln>
            </p:spPr>
            <p:txBody>
              <a:bodyPr/>
              <a:lstStyle/>
              <a:p>
                <a:r>
                  <a:rPr lang="en-US">
                    <a:noFill/>
                  </a:rPr>
                  <a:t> </a:t>
                </a:r>
              </a:p>
            </p:txBody>
          </p:sp>
        </mc:Fallback>
      </mc:AlternateContent>
      <p:sp>
        <p:nvSpPr>
          <p:cNvPr id="24" name="Oval Callout 23">
            <a:extLst>
              <a:ext uri="{FF2B5EF4-FFF2-40B4-BE49-F238E27FC236}">
                <a16:creationId xmlns="" xmlns:a16="http://schemas.microsoft.com/office/drawing/2014/main" id="{CF8DF8F1-5B12-8D43-8836-C9E0CBD86A10}"/>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9" name="Rectangle 18">
            <a:extLst>
              <a:ext uri="{FF2B5EF4-FFF2-40B4-BE49-F238E27FC236}">
                <a16:creationId xmlns="" xmlns:a16="http://schemas.microsoft.com/office/drawing/2014/main" id="{BCB5C990-DD1F-514D-8299-8BA936A45F6A}"/>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E[Y(T=1)] – E[Y(T=0)] </a:t>
            </a:r>
          </a:p>
        </p:txBody>
      </p:sp>
      <p:sp>
        <p:nvSpPr>
          <p:cNvPr id="26" name="Rectangle 25">
            <a:extLst>
              <a:ext uri="{FF2B5EF4-FFF2-40B4-BE49-F238E27FC236}">
                <a16:creationId xmlns="" xmlns:a16="http://schemas.microsoft.com/office/drawing/2014/main" id="{951F608A-E5A4-4345-95BF-9FDCD53463D8}"/>
              </a:ext>
            </a:extLst>
          </p:cNvPr>
          <p:cNvSpPr/>
          <p:nvPr/>
        </p:nvSpPr>
        <p:spPr>
          <a:xfrm>
            <a:off x="1977065" y="1769558"/>
            <a:ext cx="3778983" cy="400110"/>
          </a:xfrm>
          <a:prstGeom prst="rect">
            <a:avLst/>
          </a:prstGeom>
        </p:spPr>
        <p:txBody>
          <a:bodyPr wrap="none">
            <a:spAutoFit/>
          </a:bodyPr>
          <a:lstStyle/>
          <a:p>
            <a:r>
              <a:rPr lang="en-US" sz="2000" dirty="0"/>
              <a:t>Naive Query= </a:t>
            </a:r>
            <a:r>
              <a:rPr lang="en-US" sz="2000" dirty="0">
                <a:solidFill>
                  <a:srgbClr val="FF0000"/>
                </a:solidFill>
              </a:rPr>
              <a:t>E[Y|T=1] – E[Y|T=1] </a:t>
            </a:r>
          </a:p>
        </p:txBody>
      </p:sp>
    </p:spTree>
    <p:extLst>
      <p:ext uri="{BB962C8B-B14F-4D97-AF65-F5344CB8AC3E}">
        <p14:creationId xmlns:p14="http://schemas.microsoft.com/office/powerpoint/2010/main" val="26183924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a:xfrm>
            <a:off x="6553200" y="6356350"/>
            <a:ext cx="2133600" cy="365125"/>
          </a:xfrm>
        </p:spPr>
        <p:txBody>
          <a:bodyPr/>
          <a:lstStyle/>
          <a:p>
            <a:fld id="{957239CD-2F0E-0D4D-84EB-78B480075DD5}" type="slidenum">
              <a:rPr lang="en-US" smtClean="0"/>
              <a:t>18</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chemeClr val="bg1">
                              <a:lumMod val="85000"/>
                            </a:schemeClr>
                          </a:solidFill>
                        </a:rPr>
                        <a:t>Delayed(AA)</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bg1">
                              <a:lumMod val="85000"/>
                            </a:schemeClr>
                          </a:solidFill>
                        </a:rPr>
                        <a:t>Delayed(UA)</a:t>
                      </a:r>
                    </a:p>
                    <a:p>
                      <a:pPr algn="ctr"/>
                      <a:endParaRPr lang="en-US" sz="2000" b="1" u="none" dirty="0">
                        <a:solidFill>
                          <a:schemeClr val="bg1">
                            <a:lumMod val="85000"/>
                          </a:schemeClr>
                        </a:solidFill>
                      </a:endParaRP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0</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1</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missing</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0</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lumMod val="85000"/>
                            </a:schemeClr>
                          </a:solidFill>
                        </a:rPr>
                        <a:t>missing</a:t>
                      </a:r>
                    </a:p>
                  </a:txBody>
                  <a:tcPr>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tc>
                  <a:txBody>
                    <a:bodyPr/>
                    <a:lstStyle/>
                    <a:p>
                      <a:pPr algn="ctr"/>
                      <a:r>
                        <a:rPr lang="en-US" sz="2000" u="none" dirty="0">
                          <a:solidFill>
                            <a:schemeClr val="bg1">
                              <a:lumMod val="85000"/>
                            </a:schemeClr>
                          </a:solidFill>
                        </a:rPr>
                        <a:t>1</a:t>
                      </a:r>
                    </a:p>
                  </a:txBody>
                  <a:tcPr>
                    <a:lnL w="3175" cap="flat" cmpd="sng" algn="ctr">
                      <a:solidFill>
                        <a:schemeClr val="bg1">
                          <a:lumMod val="85000"/>
                        </a:schemeClr>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lumMod val="85000"/>
                        </a:schemeClr>
                      </a:solidFill>
                      <a:prstDash val="solid"/>
                      <a:round/>
                      <a:headEnd type="none" w="med" len="med"/>
                      <a:tailEnd type="none" w="med" len="med"/>
                    </a:lnT>
                    <a:lnB w="3175" cap="flat" cmpd="sng" algn="ctr">
                      <a:solidFill>
                        <a:schemeClr val="bg1">
                          <a:lumMod val="85000"/>
                        </a:schemeClr>
                      </a:solidFill>
                      <a:prstDash val="solid"/>
                      <a:round/>
                      <a:headEnd type="none" w="med" len="med"/>
                      <a:tailEnd type="none" w="med" len="med"/>
                    </a:lnB>
                  </a:tcPr>
                </a:tc>
                <a:extLst>
                  <a:ext uri="{0D108BD9-81ED-4DB2-BD59-A6C34878D82A}">
                    <a16:rowId xmlns="" xmlns:a16="http://schemas.microsoft.com/office/drawing/2014/main" val="10004"/>
                  </a:ext>
                </a:extLst>
              </a:tr>
            </a:tbl>
          </a:graphicData>
        </a:graphic>
      </p:graphicFrame>
      <mc:AlternateContent xmlns:mc="http://schemas.openxmlformats.org/markup-compatibility/2006" xmlns:a14="http://schemas.microsoft.com/office/drawing/2010/main">
        <mc:Choice Requires="a14">
          <p:sp>
            <p:nvSpPr>
              <p:cNvPr id="16" name="TextBox 15">
                <a:extLst>
                  <a:ext uri="{FF2B5EF4-FFF2-40B4-BE49-F238E27FC236}">
                    <a16:creationId xmlns="" xmlns:a16="http://schemas.microsoft.com/office/drawing/2014/main" id="{460A4C00-6D4F-4644-9447-72D00A5B044E}"/>
                  </a:ext>
                </a:extLst>
              </p:cNvPr>
              <p:cNvSpPr txBox="1"/>
              <p:nvPr/>
            </p:nvSpPr>
            <p:spPr>
              <a:xfrm>
                <a:off x="230569" y="6224526"/>
                <a:ext cx="8108182" cy="461665"/>
              </a:xfrm>
              <a:prstGeom prst="rect">
                <a:avLst/>
              </a:prstGeom>
              <a:noFill/>
            </p:spPr>
            <p:txBody>
              <a:bodyPr wrap="none" rtlCol="0">
                <a:spAutoFit/>
              </a:bodyPr>
              <a:lstStyle/>
              <a:p>
                <a:r>
                  <a:rPr lang="en-US" sz="2400" dirty="0">
                    <a:solidFill>
                      <a:schemeClr val="tx1"/>
                    </a:solidFill>
                  </a:rPr>
                  <a:t>ATE =</a:t>
                </a:r>
                <a:r>
                  <a:rPr lang="en-US" sz="2000" dirty="0">
                    <a:solidFill>
                      <a:schemeClr val="tx1"/>
                    </a:solidFill>
                  </a:rPr>
                  <a:t>E[Y(T=1)] – E[Y(T=0)] = </a:t>
                </a:r>
                <a14:m>
                  <m:oMath xmlns:m="http://schemas.openxmlformats.org/officeDocument/2006/math">
                    <m:nary>
                      <m:naryPr>
                        <m:chr m:val="∑"/>
                        <m:supHide m:val="on"/>
                        <m:ctrlPr>
                          <a:rPr lang="en-US" sz="2000" i="1" smtClean="0">
                            <a:solidFill>
                              <a:schemeClr val="tx1"/>
                            </a:solidFill>
                            <a:latin typeface="Cambria Math"/>
                          </a:rPr>
                        </m:ctrlPr>
                      </m:naryPr>
                      <m:sub>
                        <m:r>
                          <m:rPr>
                            <m:sty m:val="p"/>
                            <m:brk m:alnAt="7"/>
                          </m:rPr>
                          <a:rPr lang="en-US" sz="2000" b="0" i="0" smtClean="0">
                            <a:solidFill>
                              <a:schemeClr val="tx1"/>
                            </a:solidFill>
                            <a:latin typeface="Cambria Math" panose="02040503050406030204" pitchFamily="18" charset="0"/>
                          </a:rPr>
                          <m:t>z</m:t>
                        </m:r>
                        <m:r>
                          <a:rPr lang="en-US" sz="2000" b="0" i="0" smtClean="0">
                            <a:solidFill>
                              <a:schemeClr val="tx1"/>
                            </a:solidFill>
                            <a:latin typeface="Cambria Math" panose="02040503050406030204" pitchFamily="18" charset="0"/>
                            <a:ea typeface="Cambria Math" panose="02040503050406030204" pitchFamily="18" charset="0"/>
                          </a:rPr>
                          <m:t>∈</m:t>
                        </m:r>
                        <m:r>
                          <m:rPr>
                            <m:brk m:alnAt="7"/>
                          </m:rPr>
                          <a:rPr lang="en-US" sz="2000" b="1" i="0" smtClean="0">
                            <a:solidFill>
                              <a:schemeClr val="tx1"/>
                            </a:solidFill>
                            <a:latin typeface="Cambria Math" panose="02040503050406030204" pitchFamily="18" charset="0"/>
                            <a:ea typeface="Cambria Math" panose="02040503050406030204" pitchFamily="18" charset="0"/>
                          </a:rPr>
                          <m:t>𝐙</m:t>
                        </m:r>
                      </m:sub>
                      <m:sup/>
                      <m:e>
                        <m:r>
                          <m:rPr>
                            <m:nor/>
                          </m:rPr>
                          <a:rPr lang="en-US" sz="2000" b="0" i="0" smtClean="0">
                            <a:solidFill>
                              <a:schemeClr val="tx1"/>
                            </a:solidFill>
                            <a:latin typeface="Cambria Math" panose="02040503050406030204" pitchFamily="18" charset="0"/>
                          </a:rPr>
                          <m:t>(</m:t>
                        </m:r>
                        <m:r>
                          <m:rPr>
                            <m:nor/>
                          </m:rPr>
                          <a:rPr lang="en-US" sz="2000" dirty="0" smtClean="0">
                            <a:solidFill>
                              <a:schemeClr val="tx1"/>
                            </a:solidFill>
                          </a:rPr>
                          <m:t>E</m:t>
                        </m:r>
                        <m:r>
                          <m:rPr>
                            <m:nor/>
                          </m:rPr>
                          <a:rPr lang="en-US" sz="2000" dirty="0" smtClean="0">
                            <a:solidFill>
                              <a:schemeClr val="tx1"/>
                            </a:solidFill>
                          </a:rPr>
                          <m:t>[</m:t>
                        </m:r>
                        <m:r>
                          <m:rPr>
                            <m:nor/>
                          </m:rPr>
                          <a:rPr lang="en-US" sz="2000" dirty="0" smtClean="0">
                            <a:solidFill>
                              <a:schemeClr val="tx1"/>
                            </a:solidFill>
                          </a:rPr>
                          <m:t>Y</m:t>
                        </m:r>
                        <m:r>
                          <m:rPr>
                            <m:nor/>
                          </m:rPr>
                          <a:rPr lang="en-US" sz="2000" dirty="0" smtClean="0">
                            <a:solidFill>
                              <a:schemeClr val="tx1"/>
                            </a:solidFill>
                          </a:rPr>
                          <m:t> | </m:t>
                        </m:r>
                        <m:r>
                          <m:rPr>
                            <m:nor/>
                          </m:rPr>
                          <a:rPr lang="en-US" sz="2000" b="1" dirty="0" smtClean="0">
                            <a:solidFill>
                              <a:schemeClr val="tx1"/>
                            </a:solidFill>
                          </a:rPr>
                          <m:t>Z</m:t>
                        </m:r>
                        <m:r>
                          <m:rPr>
                            <m:nor/>
                          </m:rPr>
                          <a:rPr lang="en-US" sz="2000" b="0" i="0" dirty="0" smtClean="0">
                            <a:solidFill>
                              <a:schemeClr val="tx1"/>
                            </a:solidFill>
                          </a:rPr>
                          <m:t>=</m:t>
                        </m:r>
                        <m:r>
                          <m:rPr>
                            <m:nor/>
                          </m:rPr>
                          <a:rPr lang="en-US" sz="2000" b="0" i="0" dirty="0" smtClean="0">
                            <a:solidFill>
                              <a:schemeClr val="tx1"/>
                            </a:solidFill>
                          </a:rPr>
                          <m:t>z</m:t>
                        </m:r>
                        <m:r>
                          <m:rPr>
                            <m:nor/>
                          </m:rPr>
                          <a:rPr lang="en-US" sz="2000" dirty="0" smtClean="0">
                            <a:solidFill>
                              <a:schemeClr val="tx1"/>
                            </a:solidFill>
                          </a:rPr>
                          <m:t>,</m:t>
                        </m:r>
                        <m:r>
                          <m:rPr>
                            <m:nor/>
                          </m:rPr>
                          <a:rPr lang="en-US" sz="2000" dirty="0" smtClean="0">
                            <a:solidFill>
                              <a:schemeClr val="tx1"/>
                            </a:solidFill>
                          </a:rPr>
                          <m:t>T</m:t>
                        </m:r>
                        <m:r>
                          <m:rPr>
                            <m:nor/>
                          </m:rPr>
                          <a:rPr lang="en-US" sz="2000" dirty="0" smtClean="0">
                            <a:solidFill>
                              <a:schemeClr val="tx1"/>
                            </a:solidFill>
                          </a:rPr>
                          <m:t>=1] – </m:t>
                        </m:r>
                        <m:r>
                          <m:rPr>
                            <m:nor/>
                          </m:rPr>
                          <a:rPr lang="en-US" sz="2000" dirty="0" smtClean="0">
                            <a:solidFill>
                              <a:schemeClr val="tx1"/>
                            </a:solidFill>
                          </a:rPr>
                          <m:t>E</m:t>
                        </m:r>
                        <m:r>
                          <m:rPr>
                            <m:nor/>
                          </m:rPr>
                          <a:rPr lang="en-US" sz="2000" dirty="0" smtClean="0">
                            <a:solidFill>
                              <a:schemeClr val="tx1"/>
                            </a:solidFill>
                          </a:rPr>
                          <m:t>[</m:t>
                        </m:r>
                        <m:r>
                          <m:rPr>
                            <m:nor/>
                          </m:rPr>
                          <a:rPr lang="en-US" sz="2000" dirty="0" smtClean="0">
                            <a:solidFill>
                              <a:schemeClr val="tx1"/>
                            </a:solidFill>
                          </a:rPr>
                          <m:t>Y</m:t>
                        </m:r>
                        <m:r>
                          <m:rPr>
                            <m:nor/>
                          </m:rPr>
                          <a:rPr lang="en-US" sz="2000" dirty="0" smtClean="0">
                            <a:solidFill>
                              <a:schemeClr val="tx1"/>
                            </a:solidFill>
                          </a:rPr>
                          <m:t> | </m:t>
                        </m:r>
                        <m:r>
                          <m:rPr>
                            <m:nor/>
                          </m:rPr>
                          <a:rPr lang="en-US" sz="2000" b="1" dirty="0" smtClean="0">
                            <a:solidFill>
                              <a:schemeClr val="tx1"/>
                            </a:solidFill>
                          </a:rPr>
                          <m:t>Z</m:t>
                        </m:r>
                        <m:r>
                          <m:rPr>
                            <m:nor/>
                          </m:rPr>
                          <a:rPr lang="en-US" sz="2000" b="0" i="0" dirty="0" smtClean="0">
                            <a:solidFill>
                              <a:schemeClr val="tx1"/>
                            </a:solidFill>
                          </a:rPr>
                          <m:t>=</m:t>
                        </m:r>
                        <m:r>
                          <m:rPr>
                            <m:nor/>
                          </m:rPr>
                          <a:rPr lang="en-US" sz="2000" b="0" i="0" dirty="0" smtClean="0">
                            <a:solidFill>
                              <a:schemeClr val="tx1"/>
                            </a:solidFill>
                          </a:rPr>
                          <m:t>z</m:t>
                        </m:r>
                        <m:r>
                          <m:rPr>
                            <m:nor/>
                          </m:rPr>
                          <a:rPr lang="en-US" sz="2000" dirty="0" smtClean="0">
                            <a:solidFill>
                              <a:schemeClr val="tx1"/>
                            </a:solidFill>
                          </a:rPr>
                          <m:t>,</m:t>
                        </m:r>
                        <m:r>
                          <m:rPr>
                            <m:nor/>
                          </m:rPr>
                          <a:rPr lang="en-US" sz="2000" dirty="0" smtClean="0">
                            <a:solidFill>
                              <a:schemeClr val="tx1"/>
                            </a:solidFill>
                          </a:rPr>
                          <m:t>T</m:t>
                        </m:r>
                        <m:r>
                          <m:rPr>
                            <m:nor/>
                          </m:rPr>
                          <a:rPr lang="en-US" sz="2000" dirty="0" smtClean="0">
                            <a:solidFill>
                              <a:schemeClr val="tx1"/>
                            </a:solidFill>
                          </a:rPr>
                          <m:t>=0]</m:t>
                        </m:r>
                        <m:r>
                          <a:rPr lang="en-US" sz="2000" b="0" i="0" dirty="0" smtClean="0">
                            <a:solidFill>
                              <a:schemeClr val="tx1"/>
                            </a:solidFill>
                            <a:latin typeface="Cambria Math" panose="02040503050406030204" pitchFamily="18" charset="0"/>
                          </a:rPr>
                          <m:t>) </m:t>
                        </m:r>
                        <m:r>
                          <m:rPr>
                            <m:sty m:val="p"/>
                          </m:rPr>
                          <a:rPr lang="en-US" sz="2000" b="0" i="0" dirty="0" smtClean="0">
                            <a:solidFill>
                              <a:schemeClr val="tx1"/>
                            </a:solidFill>
                            <a:latin typeface="Cambria Math" panose="02040503050406030204" pitchFamily="18" charset="0"/>
                          </a:rPr>
                          <m:t>P</m:t>
                        </m:r>
                        <m:r>
                          <a:rPr lang="en-US" sz="2000" b="0" i="0" dirty="0" smtClean="0">
                            <a:solidFill>
                              <a:schemeClr val="tx1"/>
                            </a:solidFill>
                            <a:latin typeface="Cambria Math" panose="02040503050406030204" pitchFamily="18" charset="0"/>
                          </a:rPr>
                          <m:t>(</m:t>
                        </m:r>
                        <m:r>
                          <a:rPr lang="en-US" sz="2000" b="1" i="0" dirty="0" smtClean="0">
                            <a:solidFill>
                              <a:schemeClr val="tx1"/>
                            </a:solidFill>
                            <a:latin typeface="Cambria Math" panose="02040503050406030204" pitchFamily="18" charset="0"/>
                          </a:rPr>
                          <m:t>𝐙</m:t>
                        </m:r>
                        <m:r>
                          <a:rPr lang="en-US" sz="2000" b="0" i="0" dirty="0" smtClean="0">
                            <a:solidFill>
                              <a:schemeClr val="tx1"/>
                            </a:solidFill>
                            <a:latin typeface="Cambria Math" panose="02040503050406030204" pitchFamily="18" charset="0"/>
                          </a:rPr>
                          <m:t>=</m:t>
                        </m:r>
                        <m:r>
                          <m:rPr>
                            <m:sty m:val="p"/>
                          </m:rPr>
                          <a:rPr lang="en-US" sz="2000" b="0" i="0" dirty="0" smtClean="0">
                            <a:solidFill>
                              <a:schemeClr val="tx1"/>
                            </a:solidFill>
                            <a:latin typeface="Cambria Math" panose="02040503050406030204" pitchFamily="18" charset="0"/>
                          </a:rPr>
                          <m:t>z</m:t>
                        </m:r>
                        <m:r>
                          <a:rPr lang="en-US" sz="2000" b="0" i="0" dirty="0" smtClean="0">
                            <a:solidFill>
                              <a:schemeClr val="tx1"/>
                            </a:solidFill>
                            <a:latin typeface="Cambria Math" panose="02040503050406030204" pitchFamily="18" charset="0"/>
                          </a:rPr>
                          <m:t>)</m:t>
                        </m:r>
                      </m:e>
                    </m:nary>
                  </m:oMath>
                </a14:m>
                <a:endParaRPr lang="en-US" sz="2000" dirty="0">
                  <a:solidFill>
                    <a:schemeClr val="tx1"/>
                  </a:solidFill>
                </a:endParaRPr>
              </a:p>
            </p:txBody>
          </p:sp>
        </mc:Choice>
        <mc:Fallback xmlns="">
          <p:sp>
            <p:nvSpPr>
              <p:cNvPr id="16" name="TextBox 15">
                <a:extLst>
                  <a:ext uri="{FF2B5EF4-FFF2-40B4-BE49-F238E27FC236}">
                    <a16:creationId xmlns:a16="http://schemas.microsoft.com/office/drawing/2014/main" id="{460A4C00-6D4F-4644-9447-72D00A5B044E}"/>
                  </a:ext>
                </a:extLst>
              </p:cNvPr>
              <p:cNvSpPr txBox="1">
                <a:spLocks noRot="1" noChangeAspect="1" noMove="1" noResize="1" noEditPoints="1" noAdjustHandles="1" noChangeArrowheads="1" noChangeShapeType="1" noTextEdit="1"/>
              </p:cNvSpPr>
              <p:nvPr/>
            </p:nvSpPr>
            <p:spPr>
              <a:xfrm>
                <a:off x="230569" y="6224526"/>
                <a:ext cx="8108182" cy="461665"/>
              </a:xfrm>
              <a:prstGeom prst="rect">
                <a:avLst/>
              </a:prstGeom>
              <a:blipFill>
                <a:blip r:embed="rId3"/>
                <a:stretch>
                  <a:fillRect l="-1094" t="-91892" b="-151351"/>
                </a:stretch>
              </a:blipFill>
            </p:spPr>
            <p:txBody>
              <a:bodyPr/>
              <a:lstStyle/>
              <a:p>
                <a:r>
                  <a:rPr lang="en-US">
                    <a:noFill/>
                  </a:rPr>
                  <a:t> </a:t>
                </a:r>
              </a:p>
            </p:txBody>
          </p:sp>
        </mc:Fallback>
      </mc:AlternateContent>
      <p:sp>
        <p:nvSpPr>
          <p:cNvPr id="18" name="TextBox 17">
            <a:extLst>
              <a:ext uri="{FF2B5EF4-FFF2-40B4-BE49-F238E27FC236}">
                <a16:creationId xmlns="" xmlns:a16="http://schemas.microsoft.com/office/drawing/2014/main" id="{EFB178DD-0208-D945-B2B0-AAC58DDADBAF}"/>
              </a:ext>
            </a:extLst>
          </p:cNvPr>
          <p:cNvSpPr txBox="1"/>
          <p:nvPr/>
        </p:nvSpPr>
        <p:spPr>
          <a:xfrm>
            <a:off x="251944" y="5676864"/>
            <a:ext cx="5717847" cy="446276"/>
          </a:xfrm>
          <a:prstGeom prst="rect">
            <a:avLst/>
          </a:prstGeom>
          <a:noFill/>
        </p:spPr>
        <p:txBody>
          <a:bodyPr wrap="none" rtlCol="0">
            <a:spAutoFit/>
          </a:bodyPr>
          <a:lstStyle/>
          <a:p>
            <a:r>
              <a:rPr lang="en-US" sz="2300" dirty="0"/>
              <a:t>If stuffiest</a:t>
            </a:r>
            <a:r>
              <a:rPr lang="en-US" sz="2300" b="1" dirty="0"/>
              <a:t> </a:t>
            </a:r>
            <a:r>
              <a:rPr lang="en-US" sz="2300" dirty="0"/>
              <a:t>“</a:t>
            </a:r>
            <a:r>
              <a:rPr lang="en-US" sz="2300" dirty="0">
                <a:solidFill>
                  <a:srgbClr val="FF0000"/>
                </a:solidFill>
              </a:rPr>
              <a:t>Confounders</a:t>
            </a:r>
            <a:r>
              <a:rPr lang="en-US" sz="2300" dirty="0"/>
              <a:t>” </a:t>
            </a:r>
            <a:r>
              <a:rPr lang="en-US" sz="2300" b="1" dirty="0"/>
              <a:t>Z</a:t>
            </a:r>
            <a:r>
              <a:rPr lang="en-US" sz="2300" dirty="0"/>
              <a:t> are available then:</a:t>
            </a:r>
          </a:p>
        </p:txBody>
      </p:sp>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20" name="TextBox 19">
            <a:extLst>
              <a:ext uri="{FF2B5EF4-FFF2-40B4-BE49-F238E27FC236}">
                <a16:creationId xmlns="" xmlns:a16="http://schemas.microsoft.com/office/drawing/2014/main" id="{08C94FC9-8DB3-404F-9ECF-6ACDB58E67C9}"/>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2" name="Oval Callout 21">
            <a:extLst>
              <a:ext uri="{FF2B5EF4-FFF2-40B4-BE49-F238E27FC236}">
                <a16:creationId xmlns="" xmlns:a16="http://schemas.microsoft.com/office/drawing/2014/main" id="{288C14B2-4D7E-BF4F-9053-4CCB312D6A97}"/>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3" name="Oval Callout 22">
                <a:extLst>
                  <a:ext uri="{FF2B5EF4-FFF2-40B4-BE49-F238E27FC236}">
                    <a16:creationId xmlns="" xmlns:a16="http://schemas.microsoft.com/office/drawing/2014/main" id="{091D87E2-230E-6048-A81C-828F8248324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bg1">
                    <a:lumMod val="95000"/>
                  </a:schemeClr>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bg1">
                        <a:lumMod val="85000"/>
                      </a:schemeClr>
                    </a:solidFill>
                  </a:rPr>
                  <a:t>Potential Outcomes Y(</a:t>
                </a:r>
                <a14:m>
                  <m:oMath xmlns:m="http://schemas.openxmlformats.org/officeDocument/2006/math">
                    <m:r>
                      <a:rPr lang="en-US" sz="1800" b="0" i="1" smtClean="0">
                        <a:solidFill>
                          <a:schemeClr val="bg1">
                            <a:lumMod val="85000"/>
                          </a:schemeClr>
                        </a:solidFill>
                        <a:latin typeface="Cambria Math" panose="02040503050406030204" pitchFamily="18" charset="0"/>
                      </a:rPr>
                      <m:t>𝑇</m:t>
                    </m:r>
                  </m:oMath>
                </a14:m>
                <a:r>
                  <a:rPr lang="en-US" sz="1800" dirty="0">
                    <a:solidFill>
                      <a:schemeClr val="bg1">
                        <a:lumMod val="85000"/>
                      </a:schemeClr>
                    </a:solidFill>
                  </a:rPr>
                  <a:t>)</a:t>
                </a:r>
              </a:p>
            </p:txBody>
          </p:sp>
        </mc:Choice>
        <mc:Fallback xmlns="">
          <p:sp>
            <p:nvSpPr>
              <p:cNvPr id="23" name="Oval Callout 22">
                <a:extLst>
                  <a:ext uri="{FF2B5EF4-FFF2-40B4-BE49-F238E27FC236}">
                    <a16:creationId xmlns:a16="http://schemas.microsoft.com/office/drawing/2014/main" id="{091D87E2-230E-6048-A81C-828F8248324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4"/>
                <a:stretch>
                  <a:fillRect/>
                </a:stretch>
              </a:blipFill>
              <a:ln>
                <a:solidFill>
                  <a:schemeClr val="bg1">
                    <a:lumMod val="95000"/>
                  </a:schemeClr>
                </a:solidFill>
              </a:ln>
            </p:spPr>
            <p:txBody>
              <a:bodyPr/>
              <a:lstStyle/>
              <a:p>
                <a:r>
                  <a:rPr lang="en-US">
                    <a:noFill/>
                  </a:rPr>
                  <a:t> </a:t>
                </a:r>
              </a:p>
            </p:txBody>
          </p:sp>
        </mc:Fallback>
      </mc:AlternateContent>
      <p:sp>
        <p:nvSpPr>
          <p:cNvPr id="24" name="Oval Callout 23">
            <a:extLst>
              <a:ext uri="{FF2B5EF4-FFF2-40B4-BE49-F238E27FC236}">
                <a16:creationId xmlns="" xmlns:a16="http://schemas.microsoft.com/office/drawing/2014/main" id="{CF8DF8F1-5B12-8D43-8836-C9E0CBD86A10}"/>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40" name="Oval 7">
            <a:extLst>
              <a:ext uri="{FF2B5EF4-FFF2-40B4-BE49-F238E27FC236}">
                <a16:creationId xmlns="" xmlns:a16="http://schemas.microsoft.com/office/drawing/2014/main" id="{6E774BB3-4304-B140-AB99-5AB9AB718374}"/>
              </a:ext>
            </a:extLst>
          </p:cNvPr>
          <p:cNvSpPr>
            <a:spLocks noChangeArrowheads="1"/>
          </p:cNvSpPr>
          <p:nvPr/>
        </p:nvSpPr>
        <p:spPr bwMode="auto">
          <a:xfrm>
            <a:off x="7852860" y="5926940"/>
            <a:ext cx="398326" cy="404182"/>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Y</a:t>
            </a:r>
            <a:endParaRPr lang="en-US" altLang="en-US" sz="2400" dirty="0">
              <a:latin typeface="Calibri" panose="020F0502020204030204" pitchFamily="34" charset="0"/>
            </a:endParaRPr>
          </a:p>
        </p:txBody>
      </p:sp>
      <p:cxnSp>
        <p:nvCxnSpPr>
          <p:cNvPr id="41" name="Straight Arrow Connector 40">
            <a:extLst>
              <a:ext uri="{FF2B5EF4-FFF2-40B4-BE49-F238E27FC236}">
                <a16:creationId xmlns="" xmlns:a16="http://schemas.microsoft.com/office/drawing/2014/main" id="{7FD96C1A-9790-AB4F-B4F2-EF44BB1ECA28}"/>
              </a:ext>
            </a:extLst>
          </p:cNvPr>
          <p:cNvCxnSpPr>
            <a:cxnSpLocks/>
            <a:stCxn id="46" idx="6"/>
            <a:endCxn id="40" idx="2"/>
          </p:cNvCxnSpPr>
          <p:nvPr/>
        </p:nvCxnSpPr>
        <p:spPr>
          <a:xfrm>
            <a:off x="7056101" y="6116600"/>
            <a:ext cx="796759" cy="12431"/>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42" name="Straight Arrow Connector 41">
            <a:extLst>
              <a:ext uri="{FF2B5EF4-FFF2-40B4-BE49-F238E27FC236}">
                <a16:creationId xmlns="" xmlns:a16="http://schemas.microsoft.com/office/drawing/2014/main" id="{EDF21879-FEB4-3046-9383-387051198796}"/>
              </a:ext>
            </a:extLst>
          </p:cNvPr>
          <p:cNvCxnSpPr>
            <a:cxnSpLocks/>
            <a:stCxn id="45" idx="5"/>
            <a:endCxn id="40" idx="1"/>
          </p:cNvCxnSpPr>
          <p:nvPr/>
        </p:nvCxnSpPr>
        <p:spPr>
          <a:xfrm>
            <a:off x="7624591" y="5678829"/>
            <a:ext cx="286602" cy="307302"/>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43" name="Straight Arrow Connector 42">
            <a:extLst>
              <a:ext uri="{FF2B5EF4-FFF2-40B4-BE49-F238E27FC236}">
                <a16:creationId xmlns="" xmlns:a16="http://schemas.microsoft.com/office/drawing/2014/main" id="{7E06A622-29F2-4D49-BBF8-0E6F42AC462B}"/>
              </a:ext>
            </a:extLst>
          </p:cNvPr>
          <p:cNvCxnSpPr>
            <a:cxnSpLocks/>
            <a:stCxn id="45" idx="3"/>
            <a:endCxn id="46" idx="7"/>
          </p:cNvCxnSpPr>
          <p:nvPr/>
        </p:nvCxnSpPr>
        <p:spPr>
          <a:xfrm flipH="1">
            <a:off x="6997768" y="5678829"/>
            <a:ext cx="339746" cy="294426"/>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pic>
        <p:nvPicPr>
          <p:cNvPr id="44" name="Picture 43">
            <a:extLst>
              <a:ext uri="{FF2B5EF4-FFF2-40B4-BE49-F238E27FC236}">
                <a16:creationId xmlns="" xmlns:a16="http://schemas.microsoft.com/office/drawing/2014/main" id="{93927CB3-C8C6-EE47-B84D-6CBCCCE9C14F}"/>
              </a:ext>
            </a:extLst>
          </p:cNvPr>
          <p:cNvPicPr>
            <a:picLocks noChangeAspect="1"/>
          </p:cNvPicPr>
          <p:nvPr/>
        </p:nvPicPr>
        <p:blipFill>
          <a:blip r:embed="rId5"/>
          <a:stretch>
            <a:fillRect/>
          </a:stretch>
        </p:blipFill>
        <p:spPr>
          <a:xfrm>
            <a:off x="7337600" y="5957898"/>
            <a:ext cx="201442" cy="268440"/>
          </a:xfrm>
          <a:prstGeom prst="rect">
            <a:avLst/>
          </a:prstGeom>
        </p:spPr>
      </p:pic>
      <p:sp>
        <p:nvSpPr>
          <p:cNvPr id="45" name="Oval 5">
            <a:extLst>
              <a:ext uri="{FF2B5EF4-FFF2-40B4-BE49-F238E27FC236}">
                <a16:creationId xmlns="" xmlns:a16="http://schemas.microsoft.com/office/drawing/2014/main" id="{B0B37E30-441E-D240-A96D-803C8D1F7D6B}"/>
              </a:ext>
            </a:extLst>
          </p:cNvPr>
          <p:cNvSpPr>
            <a:spLocks noChangeArrowheads="1"/>
          </p:cNvSpPr>
          <p:nvPr/>
        </p:nvSpPr>
        <p:spPr bwMode="auto">
          <a:xfrm>
            <a:off x="7278059" y="5348885"/>
            <a:ext cx="405987" cy="386554"/>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solidFill>
                  <a:srgbClr val="FF0000"/>
                </a:solidFill>
                <a:latin typeface="Calibri" panose="020F0502020204030204" pitchFamily="34" charset="0"/>
              </a:rPr>
              <a:t>Z</a:t>
            </a:r>
            <a:endParaRPr lang="en-US" altLang="en-US" sz="2400" dirty="0">
              <a:solidFill>
                <a:srgbClr val="FF0000"/>
              </a:solidFill>
              <a:latin typeface="Calibri" panose="020F0502020204030204" pitchFamily="34" charset="0"/>
            </a:endParaRPr>
          </a:p>
        </p:txBody>
      </p:sp>
      <p:sp>
        <p:nvSpPr>
          <p:cNvPr id="46" name="Oval 6">
            <a:extLst>
              <a:ext uri="{FF2B5EF4-FFF2-40B4-BE49-F238E27FC236}">
                <a16:creationId xmlns="" xmlns:a16="http://schemas.microsoft.com/office/drawing/2014/main" id="{1EEA4BDF-7868-9F40-920B-9CB0F4B51670}"/>
              </a:ext>
            </a:extLst>
          </p:cNvPr>
          <p:cNvSpPr>
            <a:spLocks noChangeArrowheads="1"/>
          </p:cNvSpPr>
          <p:nvPr/>
        </p:nvSpPr>
        <p:spPr bwMode="auto">
          <a:xfrm>
            <a:off x="6657775" y="5913879"/>
            <a:ext cx="398326" cy="405442"/>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T</a:t>
            </a:r>
            <a:endParaRPr lang="en-US" altLang="en-US" sz="2400" dirty="0">
              <a:latin typeface="Calibri" panose="020F0502020204030204" pitchFamily="34" charset="0"/>
            </a:endParaRPr>
          </a:p>
        </p:txBody>
      </p:sp>
      <p:sp>
        <p:nvSpPr>
          <p:cNvPr id="26" name="Rectangle 25">
            <a:extLst>
              <a:ext uri="{FF2B5EF4-FFF2-40B4-BE49-F238E27FC236}">
                <a16:creationId xmlns="" xmlns:a16="http://schemas.microsoft.com/office/drawing/2014/main" id="{97BC932C-3B52-F643-AE44-B71768449314}"/>
              </a:ext>
            </a:extLst>
          </p:cNvPr>
          <p:cNvSpPr/>
          <p:nvPr/>
        </p:nvSpPr>
        <p:spPr>
          <a:xfrm>
            <a:off x="43542" y="2127474"/>
            <a:ext cx="5788444" cy="400110"/>
          </a:xfrm>
          <a:prstGeom prst="rect">
            <a:avLst/>
          </a:prstGeom>
        </p:spPr>
        <p:txBody>
          <a:bodyPr wrap="none">
            <a:spAutoFit/>
          </a:bodyPr>
          <a:lstStyle/>
          <a:p>
            <a:r>
              <a:rPr lang="en-US" sz="2000" dirty="0"/>
              <a:t>Average Treatment Effect (</a:t>
            </a:r>
            <a:r>
              <a:rPr lang="en-US" sz="2000" b="1" dirty="0"/>
              <a:t>ATE</a:t>
            </a:r>
            <a:r>
              <a:rPr lang="en-US" sz="2000" dirty="0"/>
              <a:t>)= E[Y(T=1)] – E[Y(T=0)] </a:t>
            </a:r>
          </a:p>
        </p:txBody>
      </p:sp>
      <p:sp>
        <p:nvSpPr>
          <p:cNvPr id="27" name="Rectangle 26">
            <a:extLst>
              <a:ext uri="{FF2B5EF4-FFF2-40B4-BE49-F238E27FC236}">
                <a16:creationId xmlns="" xmlns:a16="http://schemas.microsoft.com/office/drawing/2014/main" id="{CD7C7265-88CD-D744-B44A-A545D2DA0A51}"/>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52244773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Assumption</a:t>
            </a:r>
            <a:endParaRPr lang="en-US" dirty="0"/>
          </a:p>
        </p:txBody>
      </p:sp>
      <p:sp>
        <p:nvSpPr>
          <p:cNvPr id="3" name="Content Placeholder 2"/>
          <p:cNvSpPr>
            <a:spLocks noGrp="1"/>
          </p:cNvSpPr>
          <p:nvPr>
            <p:ph idx="1"/>
          </p:nvPr>
        </p:nvSpPr>
        <p:spPr/>
        <p:txBody>
          <a:bodyPr/>
          <a:lstStyle/>
          <a:p>
            <a:r>
              <a:rPr lang="en-US" dirty="0" smtClean="0"/>
              <a:t>Identifiability of causal effects required some untestable :</a:t>
            </a:r>
          </a:p>
          <a:p>
            <a:endParaRPr lang="en-US" dirty="0"/>
          </a:p>
          <a:p>
            <a:r>
              <a:rPr lang="en-US" dirty="0" smtClean="0"/>
              <a:t>Ignitability Assumption:</a:t>
            </a:r>
          </a:p>
          <a:p>
            <a:pPr marL="457200" lvl="1" indent="0" algn="ctr">
              <a:buNone/>
            </a:pPr>
            <a:r>
              <a:rPr lang="en-US" dirty="0" smtClean="0"/>
              <a:t>Y(1),Y(0)</a:t>
            </a:r>
            <a:endParaRPr lang="en-US" dirty="0"/>
          </a:p>
        </p:txBody>
      </p:sp>
      <p:sp>
        <p:nvSpPr>
          <p:cNvPr id="4" name="Slide Number Placeholder 3"/>
          <p:cNvSpPr>
            <a:spLocks noGrp="1"/>
          </p:cNvSpPr>
          <p:nvPr>
            <p:ph type="sldNum" sz="quarter" idx="12"/>
          </p:nvPr>
        </p:nvSpPr>
        <p:spPr/>
        <p:txBody>
          <a:bodyPr/>
          <a:lstStyle/>
          <a:p>
            <a:fld id="{957239CD-2F0E-0D4D-84EB-78B480075DD5}" type="slidenum">
              <a:rPr lang="en-US" smtClean="0"/>
              <a:t>19</a:t>
            </a:fld>
            <a:endParaRPr lang="en-US"/>
          </a:p>
        </p:txBody>
      </p:sp>
      <mc:AlternateContent xmlns:mc="http://schemas.openxmlformats.org/markup-compatibility/2006">
        <mc:Choice xmlns:a14="http://schemas.microsoft.com/office/drawing/2010/main" Requires="a14">
          <p:sp>
            <p:nvSpPr>
              <p:cNvPr id="5" name="TextBox 4">
                <a:extLst>
                  <a:ext uri="{FF2B5EF4-FFF2-40B4-BE49-F238E27FC236}">
                    <a16:creationId xmlns="" xmlns:a16="http://schemas.microsoft.com/office/drawing/2014/main" id="{460A4C00-6D4F-4644-9447-72D00A5B044E}"/>
                  </a:ext>
                </a:extLst>
              </p:cNvPr>
              <p:cNvSpPr txBox="1"/>
              <p:nvPr/>
            </p:nvSpPr>
            <p:spPr>
              <a:xfrm>
                <a:off x="626243" y="4576936"/>
                <a:ext cx="8108182" cy="461665"/>
              </a:xfrm>
              <a:prstGeom prst="rect">
                <a:avLst/>
              </a:prstGeom>
              <a:noFill/>
            </p:spPr>
            <p:txBody>
              <a:bodyPr wrap="none" rtlCol="0">
                <a:spAutoFit/>
              </a:bodyPr>
              <a:lstStyle/>
              <a:p>
                <a:r>
                  <a:rPr lang="en-US" sz="2400" dirty="0">
                    <a:solidFill>
                      <a:schemeClr val="tx1"/>
                    </a:solidFill>
                  </a:rPr>
                  <a:t>ATE =</a:t>
                </a:r>
                <a:r>
                  <a:rPr lang="en-US" sz="2000" dirty="0">
                    <a:solidFill>
                      <a:schemeClr val="tx1"/>
                    </a:solidFill>
                  </a:rPr>
                  <a:t>E[Y(T=1)] – E[Y(T=0)] = </a:t>
                </a:r>
                <a14:m>
                  <m:oMath xmlns:m="http://schemas.openxmlformats.org/officeDocument/2006/math">
                    <m:nary>
                      <m:naryPr>
                        <m:chr m:val="∑"/>
                        <m:supHide m:val="on"/>
                        <m:ctrlPr>
                          <a:rPr lang="en-US" sz="2000" i="1" smtClean="0">
                            <a:solidFill>
                              <a:schemeClr val="tx1"/>
                            </a:solidFill>
                            <a:latin typeface="Cambria Math"/>
                          </a:rPr>
                        </m:ctrlPr>
                      </m:naryPr>
                      <m:sub>
                        <m:r>
                          <m:rPr>
                            <m:sty m:val="p"/>
                            <m:brk m:alnAt="7"/>
                          </m:rPr>
                          <a:rPr lang="en-US" sz="2000" b="0" i="0" smtClean="0">
                            <a:solidFill>
                              <a:schemeClr val="tx1"/>
                            </a:solidFill>
                            <a:latin typeface="Cambria Math" panose="02040503050406030204" pitchFamily="18" charset="0"/>
                          </a:rPr>
                          <m:t>z</m:t>
                        </m:r>
                        <m:r>
                          <a:rPr lang="en-US" sz="2000" b="0" i="0" smtClean="0">
                            <a:solidFill>
                              <a:schemeClr val="tx1"/>
                            </a:solidFill>
                            <a:latin typeface="Cambria Math" panose="02040503050406030204" pitchFamily="18" charset="0"/>
                            <a:ea typeface="Cambria Math" panose="02040503050406030204" pitchFamily="18" charset="0"/>
                          </a:rPr>
                          <m:t>∈</m:t>
                        </m:r>
                        <m:r>
                          <m:rPr>
                            <m:brk m:alnAt="7"/>
                          </m:rPr>
                          <a:rPr lang="en-US" sz="2000" b="1" i="0" smtClean="0">
                            <a:solidFill>
                              <a:schemeClr val="tx1"/>
                            </a:solidFill>
                            <a:latin typeface="Cambria Math" panose="02040503050406030204" pitchFamily="18" charset="0"/>
                            <a:ea typeface="Cambria Math" panose="02040503050406030204" pitchFamily="18" charset="0"/>
                          </a:rPr>
                          <m:t>𝐙</m:t>
                        </m:r>
                      </m:sub>
                      <m:sup/>
                      <m:e>
                        <m:r>
                          <m:rPr>
                            <m:nor/>
                          </m:rPr>
                          <a:rPr lang="en-US" sz="2000" b="0" i="0" smtClean="0">
                            <a:solidFill>
                              <a:schemeClr val="tx1"/>
                            </a:solidFill>
                            <a:latin typeface="Cambria Math" panose="02040503050406030204" pitchFamily="18" charset="0"/>
                          </a:rPr>
                          <m:t>(</m:t>
                        </m:r>
                        <m:r>
                          <m:rPr>
                            <m:nor/>
                          </m:rPr>
                          <a:rPr lang="en-US" sz="2000" dirty="0" smtClean="0">
                            <a:solidFill>
                              <a:schemeClr val="tx1"/>
                            </a:solidFill>
                          </a:rPr>
                          <m:t>E</m:t>
                        </m:r>
                        <m:r>
                          <m:rPr>
                            <m:nor/>
                          </m:rPr>
                          <a:rPr lang="en-US" sz="2000" dirty="0" smtClean="0">
                            <a:solidFill>
                              <a:schemeClr val="tx1"/>
                            </a:solidFill>
                          </a:rPr>
                          <m:t>[</m:t>
                        </m:r>
                        <m:r>
                          <m:rPr>
                            <m:nor/>
                          </m:rPr>
                          <a:rPr lang="en-US" sz="2000" dirty="0" smtClean="0">
                            <a:solidFill>
                              <a:schemeClr val="tx1"/>
                            </a:solidFill>
                          </a:rPr>
                          <m:t>Y</m:t>
                        </m:r>
                        <m:r>
                          <m:rPr>
                            <m:nor/>
                          </m:rPr>
                          <a:rPr lang="en-US" sz="2000" dirty="0" smtClean="0">
                            <a:solidFill>
                              <a:schemeClr val="tx1"/>
                            </a:solidFill>
                          </a:rPr>
                          <m:t> | </m:t>
                        </m:r>
                        <m:r>
                          <m:rPr>
                            <m:nor/>
                          </m:rPr>
                          <a:rPr lang="en-US" sz="2000" b="1" dirty="0" smtClean="0">
                            <a:solidFill>
                              <a:schemeClr val="tx1"/>
                            </a:solidFill>
                          </a:rPr>
                          <m:t>Z</m:t>
                        </m:r>
                        <m:r>
                          <m:rPr>
                            <m:nor/>
                          </m:rPr>
                          <a:rPr lang="en-US" sz="2000" b="0" i="0" dirty="0" smtClean="0">
                            <a:solidFill>
                              <a:schemeClr val="tx1"/>
                            </a:solidFill>
                          </a:rPr>
                          <m:t>=</m:t>
                        </m:r>
                        <m:r>
                          <m:rPr>
                            <m:nor/>
                          </m:rPr>
                          <a:rPr lang="en-US" sz="2000" b="0" i="0" dirty="0" smtClean="0">
                            <a:solidFill>
                              <a:schemeClr val="tx1"/>
                            </a:solidFill>
                          </a:rPr>
                          <m:t>z</m:t>
                        </m:r>
                        <m:r>
                          <m:rPr>
                            <m:nor/>
                          </m:rPr>
                          <a:rPr lang="en-US" sz="2000" dirty="0" smtClean="0">
                            <a:solidFill>
                              <a:schemeClr val="tx1"/>
                            </a:solidFill>
                          </a:rPr>
                          <m:t>,</m:t>
                        </m:r>
                        <m:r>
                          <m:rPr>
                            <m:nor/>
                          </m:rPr>
                          <a:rPr lang="en-US" sz="2000" dirty="0" smtClean="0">
                            <a:solidFill>
                              <a:schemeClr val="tx1"/>
                            </a:solidFill>
                          </a:rPr>
                          <m:t>T</m:t>
                        </m:r>
                        <m:r>
                          <m:rPr>
                            <m:nor/>
                          </m:rPr>
                          <a:rPr lang="en-US" sz="2000" dirty="0" smtClean="0">
                            <a:solidFill>
                              <a:schemeClr val="tx1"/>
                            </a:solidFill>
                          </a:rPr>
                          <m:t>=1] – </m:t>
                        </m:r>
                        <m:r>
                          <m:rPr>
                            <m:nor/>
                          </m:rPr>
                          <a:rPr lang="en-US" sz="2000" dirty="0" smtClean="0">
                            <a:solidFill>
                              <a:schemeClr val="tx1"/>
                            </a:solidFill>
                          </a:rPr>
                          <m:t>E</m:t>
                        </m:r>
                        <m:r>
                          <m:rPr>
                            <m:nor/>
                          </m:rPr>
                          <a:rPr lang="en-US" sz="2000" dirty="0" smtClean="0">
                            <a:solidFill>
                              <a:schemeClr val="tx1"/>
                            </a:solidFill>
                          </a:rPr>
                          <m:t>[</m:t>
                        </m:r>
                        <m:r>
                          <m:rPr>
                            <m:nor/>
                          </m:rPr>
                          <a:rPr lang="en-US" sz="2000" dirty="0" smtClean="0">
                            <a:solidFill>
                              <a:schemeClr val="tx1"/>
                            </a:solidFill>
                          </a:rPr>
                          <m:t>Y</m:t>
                        </m:r>
                        <m:r>
                          <m:rPr>
                            <m:nor/>
                          </m:rPr>
                          <a:rPr lang="en-US" sz="2000" dirty="0" smtClean="0">
                            <a:solidFill>
                              <a:schemeClr val="tx1"/>
                            </a:solidFill>
                          </a:rPr>
                          <m:t> | </m:t>
                        </m:r>
                        <m:r>
                          <m:rPr>
                            <m:nor/>
                          </m:rPr>
                          <a:rPr lang="en-US" sz="2000" b="1" dirty="0" smtClean="0">
                            <a:solidFill>
                              <a:schemeClr val="tx1"/>
                            </a:solidFill>
                          </a:rPr>
                          <m:t>Z</m:t>
                        </m:r>
                        <m:r>
                          <m:rPr>
                            <m:nor/>
                          </m:rPr>
                          <a:rPr lang="en-US" sz="2000" b="0" i="0" dirty="0" smtClean="0">
                            <a:solidFill>
                              <a:schemeClr val="tx1"/>
                            </a:solidFill>
                          </a:rPr>
                          <m:t>=</m:t>
                        </m:r>
                        <m:r>
                          <m:rPr>
                            <m:nor/>
                          </m:rPr>
                          <a:rPr lang="en-US" sz="2000" b="0" i="0" dirty="0" smtClean="0">
                            <a:solidFill>
                              <a:schemeClr val="tx1"/>
                            </a:solidFill>
                          </a:rPr>
                          <m:t>z</m:t>
                        </m:r>
                        <m:r>
                          <m:rPr>
                            <m:nor/>
                          </m:rPr>
                          <a:rPr lang="en-US" sz="2000" dirty="0" smtClean="0">
                            <a:solidFill>
                              <a:schemeClr val="tx1"/>
                            </a:solidFill>
                          </a:rPr>
                          <m:t>,</m:t>
                        </m:r>
                        <m:r>
                          <m:rPr>
                            <m:nor/>
                          </m:rPr>
                          <a:rPr lang="en-US" sz="2000" dirty="0" smtClean="0">
                            <a:solidFill>
                              <a:schemeClr val="tx1"/>
                            </a:solidFill>
                          </a:rPr>
                          <m:t>T</m:t>
                        </m:r>
                        <m:r>
                          <m:rPr>
                            <m:nor/>
                          </m:rPr>
                          <a:rPr lang="en-US" sz="2000" dirty="0" smtClean="0">
                            <a:solidFill>
                              <a:schemeClr val="tx1"/>
                            </a:solidFill>
                          </a:rPr>
                          <m:t>=0]</m:t>
                        </m:r>
                        <m:r>
                          <a:rPr lang="en-US" sz="2000" b="0" i="0" dirty="0" smtClean="0">
                            <a:solidFill>
                              <a:schemeClr val="tx1"/>
                            </a:solidFill>
                            <a:latin typeface="Cambria Math" panose="02040503050406030204" pitchFamily="18" charset="0"/>
                          </a:rPr>
                          <m:t>) </m:t>
                        </m:r>
                        <m:r>
                          <m:rPr>
                            <m:sty m:val="p"/>
                          </m:rPr>
                          <a:rPr lang="en-US" sz="2000" b="0" i="0" dirty="0" smtClean="0">
                            <a:solidFill>
                              <a:schemeClr val="tx1"/>
                            </a:solidFill>
                            <a:latin typeface="Cambria Math" panose="02040503050406030204" pitchFamily="18" charset="0"/>
                          </a:rPr>
                          <m:t>P</m:t>
                        </m:r>
                        <m:r>
                          <a:rPr lang="en-US" sz="2000" b="0" i="0" dirty="0" smtClean="0">
                            <a:solidFill>
                              <a:schemeClr val="tx1"/>
                            </a:solidFill>
                            <a:latin typeface="Cambria Math" panose="02040503050406030204" pitchFamily="18" charset="0"/>
                          </a:rPr>
                          <m:t>(</m:t>
                        </m:r>
                        <m:r>
                          <a:rPr lang="en-US" sz="2000" b="1" i="0" dirty="0" smtClean="0">
                            <a:solidFill>
                              <a:schemeClr val="tx1"/>
                            </a:solidFill>
                            <a:latin typeface="Cambria Math" panose="02040503050406030204" pitchFamily="18" charset="0"/>
                          </a:rPr>
                          <m:t>𝐙</m:t>
                        </m:r>
                        <m:r>
                          <a:rPr lang="en-US" sz="2000" b="0" i="0" dirty="0" smtClean="0">
                            <a:solidFill>
                              <a:schemeClr val="tx1"/>
                            </a:solidFill>
                            <a:latin typeface="Cambria Math" panose="02040503050406030204" pitchFamily="18" charset="0"/>
                          </a:rPr>
                          <m:t>=</m:t>
                        </m:r>
                        <m:r>
                          <m:rPr>
                            <m:sty m:val="p"/>
                          </m:rPr>
                          <a:rPr lang="en-US" sz="2000" b="0" i="0" dirty="0" smtClean="0">
                            <a:solidFill>
                              <a:schemeClr val="tx1"/>
                            </a:solidFill>
                            <a:latin typeface="Cambria Math" panose="02040503050406030204" pitchFamily="18" charset="0"/>
                          </a:rPr>
                          <m:t>z</m:t>
                        </m:r>
                        <m:r>
                          <a:rPr lang="en-US" sz="2000" b="0" i="0" dirty="0" smtClean="0">
                            <a:solidFill>
                              <a:schemeClr val="tx1"/>
                            </a:solidFill>
                            <a:latin typeface="Cambria Math" panose="02040503050406030204" pitchFamily="18" charset="0"/>
                          </a:rPr>
                          <m:t>)</m:t>
                        </m:r>
                      </m:e>
                    </m:nary>
                  </m:oMath>
                </a14:m>
                <a:endParaRPr lang="en-US" sz="2000" dirty="0">
                  <a:solidFill>
                    <a:schemeClr val="tx1"/>
                  </a:solidFill>
                </a:endParaRPr>
              </a:p>
            </p:txBody>
          </p:sp>
        </mc:Choice>
        <mc:Fallback>
          <p:sp>
            <p:nvSpPr>
              <p:cNvPr id="5" name="TextBox 4">
                <a:extLst>
                  <a:ext uri="{FF2B5EF4-FFF2-40B4-BE49-F238E27FC236}">
                    <a16:creationId xmlns="" xmlns:a16="http://schemas.microsoft.com/office/drawing/2014/main" xmlns:a14="http://schemas.microsoft.com/office/drawing/2010/main" id="{460A4C00-6D4F-4644-9447-72D00A5B044E}"/>
                  </a:ext>
                </a:extLst>
              </p:cNvPr>
              <p:cNvSpPr txBox="1">
                <a:spLocks noRot="1" noChangeAspect="1" noMove="1" noResize="1" noEditPoints="1" noAdjustHandles="1" noChangeArrowheads="1" noChangeShapeType="1" noTextEdit="1"/>
              </p:cNvSpPr>
              <p:nvPr/>
            </p:nvSpPr>
            <p:spPr>
              <a:xfrm>
                <a:off x="626243" y="4576936"/>
                <a:ext cx="8108182" cy="461665"/>
              </a:xfrm>
              <a:prstGeom prst="rect">
                <a:avLst/>
              </a:prstGeom>
              <a:blipFill rotWithShape="1">
                <a:blip r:embed="rId3"/>
                <a:stretch>
                  <a:fillRect l="-1203" t="-96053" b="-155263"/>
                </a:stretch>
              </a:blipFill>
            </p:spPr>
            <p:txBody>
              <a:bodyPr/>
              <a:lstStyle/>
              <a:p>
                <a:r>
                  <a:rPr lang="en-US">
                    <a:noFill/>
                  </a:rPr>
                  <a:t> </a:t>
                </a:r>
              </a:p>
            </p:txBody>
          </p:sp>
        </mc:Fallback>
      </mc:AlternateContent>
    </p:spTree>
    <p:extLst>
      <p:ext uri="{BB962C8B-B14F-4D97-AF65-F5344CB8AC3E}">
        <p14:creationId xmlns:p14="http://schemas.microsoft.com/office/powerpoint/2010/main" val="2963488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1620D99-9579-4348-9F09-90D44418CB73}"/>
              </a:ext>
            </a:extLst>
          </p:cNvPr>
          <p:cNvSpPr>
            <a:spLocks noGrp="1"/>
          </p:cNvSpPr>
          <p:nvPr>
            <p:ph type="title"/>
          </p:nvPr>
        </p:nvSpPr>
        <p:spPr/>
        <p:txBody>
          <a:bodyPr>
            <a:normAutofit/>
          </a:bodyPr>
          <a:lstStyle/>
          <a:p>
            <a:r>
              <a:rPr lang="en-US" dirty="0"/>
              <a:t>Biased OLAP queries</a:t>
            </a:r>
          </a:p>
        </p:txBody>
      </p:sp>
      <p:sp>
        <p:nvSpPr>
          <p:cNvPr id="3" name="Content Placeholder 2">
            <a:extLst>
              <a:ext uri="{FF2B5EF4-FFF2-40B4-BE49-F238E27FC236}">
                <a16:creationId xmlns="" xmlns:a16="http://schemas.microsoft.com/office/drawing/2014/main" id="{6ED493E0-9C57-1043-9578-2E563027E91D}"/>
              </a:ext>
            </a:extLst>
          </p:cNvPr>
          <p:cNvSpPr>
            <a:spLocks noGrp="1"/>
          </p:cNvSpPr>
          <p:nvPr>
            <p:ph idx="1"/>
          </p:nvPr>
        </p:nvSpPr>
        <p:spPr>
          <a:xfrm>
            <a:off x="457200" y="1520190"/>
            <a:ext cx="8229600" cy="4525963"/>
          </a:xfrm>
        </p:spPr>
        <p:txBody>
          <a:bodyPr>
            <a:noAutofit/>
          </a:bodyPr>
          <a:lstStyle/>
          <a:p>
            <a:r>
              <a:rPr lang="en-US" sz="2800" dirty="0"/>
              <a:t>Decision support technologies aimed at enabling the knowledge worker to make better/faster decisions</a:t>
            </a:r>
          </a:p>
          <a:p>
            <a:endParaRPr lang="en-US" sz="2400" dirty="0"/>
          </a:p>
          <a:p>
            <a:r>
              <a:rPr lang="en-US" sz="2800" dirty="0"/>
              <a:t>The database community has been focused only on the performance requirements of such technologies</a:t>
            </a:r>
          </a:p>
          <a:p>
            <a:endParaRPr lang="en-US" sz="2800" dirty="0"/>
          </a:p>
          <a:p>
            <a:r>
              <a:rPr lang="en-US" sz="2800" dirty="0"/>
              <a:t>We show </a:t>
            </a:r>
            <a:r>
              <a:rPr lang="en-US" sz="2800" dirty="0">
                <a:solidFill>
                  <a:srgbClr val="FF0000"/>
                </a:solidFill>
              </a:rPr>
              <a:t>OLAP queries can be biased </a:t>
            </a:r>
            <a:r>
              <a:rPr lang="en-US" sz="2800" dirty="0"/>
              <a:t>and lead to incorrect business decisions</a:t>
            </a:r>
          </a:p>
          <a:p>
            <a:endParaRPr lang="en-US" sz="2800" dirty="0"/>
          </a:p>
          <a:p>
            <a:endParaRPr lang="en-US" sz="2800" dirty="0"/>
          </a:p>
          <a:p>
            <a:pPr marL="0" indent="0">
              <a:buNone/>
            </a:pPr>
            <a:endParaRPr lang="en-US" sz="2400" dirty="0"/>
          </a:p>
          <a:p>
            <a:pPr marL="0" indent="0">
              <a:buNone/>
            </a:pPr>
            <a:endParaRPr lang="en-US" sz="2400" dirty="0"/>
          </a:p>
          <a:p>
            <a:endParaRPr lang="en-US" sz="2000" dirty="0"/>
          </a:p>
          <a:p>
            <a:endParaRPr lang="en-US" sz="2000" dirty="0"/>
          </a:p>
          <a:p>
            <a:endParaRPr lang="en-US" sz="2000" dirty="0"/>
          </a:p>
          <a:p>
            <a:pPr marL="0" indent="0">
              <a:buNone/>
            </a:pPr>
            <a:endParaRPr lang="en-US" sz="6000" dirty="0"/>
          </a:p>
          <a:p>
            <a:endParaRPr lang="en-US" sz="6000" dirty="0"/>
          </a:p>
          <a:p>
            <a:endParaRPr lang="en-US" sz="1800" dirty="0"/>
          </a:p>
          <a:p>
            <a:endParaRPr lang="en-US" sz="300" dirty="0"/>
          </a:p>
          <a:p>
            <a:endParaRPr lang="en-US" sz="300" dirty="0"/>
          </a:p>
          <a:p>
            <a:endParaRPr lang="en-US" sz="300" dirty="0"/>
          </a:p>
          <a:p>
            <a:endParaRPr lang="en-US" sz="300" dirty="0"/>
          </a:p>
          <a:p>
            <a:pPr marL="0" indent="0">
              <a:buNone/>
            </a:pPr>
            <a:r>
              <a:rPr lang="en-US" sz="300" dirty="0"/>
              <a:t>	</a:t>
            </a:r>
          </a:p>
        </p:txBody>
      </p:sp>
      <p:sp>
        <p:nvSpPr>
          <p:cNvPr id="4" name="Slide Number Placeholder 3">
            <a:extLst>
              <a:ext uri="{FF2B5EF4-FFF2-40B4-BE49-F238E27FC236}">
                <a16:creationId xmlns="" xmlns:a16="http://schemas.microsoft.com/office/drawing/2014/main" id="{F0AC5476-DC09-BF41-A7AE-61F8519435F9}"/>
              </a:ext>
            </a:extLst>
          </p:cNvPr>
          <p:cNvSpPr>
            <a:spLocks noGrp="1"/>
          </p:cNvSpPr>
          <p:nvPr>
            <p:ph type="sldNum" sz="quarter" idx="12"/>
          </p:nvPr>
        </p:nvSpPr>
        <p:spPr/>
        <p:txBody>
          <a:bodyPr/>
          <a:lstStyle/>
          <a:p>
            <a:fld id="{957239CD-2F0E-0D4D-84EB-78B480075DD5}" type="slidenum">
              <a:rPr lang="en-US" smtClean="0"/>
              <a:t>2</a:t>
            </a:fld>
            <a:endParaRPr lang="en-US" dirty="0"/>
          </a:p>
        </p:txBody>
      </p:sp>
    </p:spTree>
    <p:extLst>
      <p:ext uri="{BB962C8B-B14F-4D97-AF65-F5344CB8AC3E}">
        <p14:creationId xmlns:p14="http://schemas.microsoft.com/office/powerpoint/2010/main" val="36228956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normAutofit fontScale="92500" lnSpcReduction="10000"/>
          </a:bodyPr>
          <a:lstStyle/>
          <a:p>
            <a:r>
              <a:rPr lang="en-US" dirty="0"/>
              <a:t>Motivation &amp; Background</a:t>
            </a:r>
          </a:p>
          <a:p>
            <a:endParaRPr lang="en-US" dirty="0"/>
          </a:p>
          <a:p>
            <a:r>
              <a:rPr lang="en-US" dirty="0"/>
              <a:t>Our system</a:t>
            </a:r>
          </a:p>
          <a:p>
            <a:pPr lvl="1"/>
            <a:r>
              <a:rPr lang="en-US" dirty="0"/>
              <a:t>Detecting Bias</a:t>
            </a:r>
          </a:p>
          <a:p>
            <a:pPr lvl="1"/>
            <a:r>
              <a:rPr lang="en-US" dirty="0"/>
              <a:t>Explaining Bias </a:t>
            </a:r>
          </a:p>
          <a:p>
            <a:pPr lvl="1"/>
            <a:r>
              <a:rPr lang="en-US" dirty="0"/>
              <a:t>Resolving Bias</a:t>
            </a:r>
          </a:p>
          <a:p>
            <a:r>
              <a:rPr lang="en-US" dirty="0"/>
              <a:t>Experiments</a:t>
            </a:r>
          </a:p>
          <a:p>
            <a:endParaRPr lang="en-US" dirty="0"/>
          </a:p>
          <a:p>
            <a:r>
              <a:rPr lang="en-US" dirty="0"/>
              <a:t>Conclusions</a:t>
            </a:r>
          </a:p>
        </p:txBody>
      </p:sp>
      <p:sp>
        <p:nvSpPr>
          <p:cNvPr id="4" name="Rectangle 3"/>
          <p:cNvSpPr/>
          <p:nvPr/>
        </p:nvSpPr>
        <p:spPr>
          <a:xfrm>
            <a:off x="801424" y="2606040"/>
            <a:ext cx="2033216" cy="4495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 xmlns:a16="http://schemas.microsoft.com/office/drawing/2014/main" id="{56CECB16-2325-234D-88F8-DB45EAB497C3}"/>
              </a:ext>
            </a:extLst>
          </p:cNvPr>
          <p:cNvSpPr>
            <a:spLocks noGrp="1"/>
          </p:cNvSpPr>
          <p:nvPr>
            <p:ph type="sldNum" sz="quarter" idx="12"/>
          </p:nvPr>
        </p:nvSpPr>
        <p:spPr/>
        <p:txBody>
          <a:bodyPr/>
          <a:lstStyle/>
          <a:p>
            <a:fld id="{957239CD-2F0E-0D4D-84EB-78B480075DD5}" type="slidenum">
              <a:rPr lang="en-US" smtClean="0"/>
              <a:t>20</a:t>
            </a:fld>
            <a:endParaRPr lang="en-US"/>
          </a:p>
        </p:txBody>
      </p:sp>
    </p:spTree>
    <p:extLst>
      <p:ext uri="{BB962C8B-B14F-4D97-AF65-F5344CB8AC3E}">
        <p14:creationId xmlns:p14="http://schemas.microsoft.com/office/powerpoint/2010/main" val="27715535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0CAD40D-CF78-144D-8B5D-6BDCC7C45796}"/>
              </a:ext>
            </a:extLst>
          </p:cNvPr>
          <p:cNvSpPr>
            <a:spLocks noGrp="1"/>
          </p:cNvSpPr>
          <p:nvPr>
            <p:ph type="title"/>
          </p:nvPr>
        </p:nvSpPr>
        <p:spPr>
          <a:xfrm>
            <a:off x="457200" y="274638"/>
            <a:ext cx="8229600" cy="1143000"/>
          </a:xfrm>
        </p:spPr>
        <p:txBody>
          <a:bodyPr/>
          <a:lstStyle/>
          <a:p>
            <a:r>
              <a:rPr lang="en-US" dirty="0"/>
              <a:t>Unbiased Queries</a:t>
            </a:r>
          </a:p>
        </p:txBody>
      </p:sp>
      <p:sp>
        <p:nvSpPr>
          <p:cNvPr id="3" name="Slide Number Placeholder 2">
            <a:extLst>
              <a:ext uri="{FF2B5EF4-FFF2-40B4-BE49-F238E27FC236}">
                <a16:creationId xmlns="" xmlns:a16="http://schemas.microsoft.com/office/drawing/2014/main" id="{07B56957-D155-4949-8376-8940635A314D}"/>
              </a:ext>
            </a:extLst>
          </p:cNvPr>
          <p:cNvSpPr>
            <a:spLocks noGrp="1"/>
          </p:cNvSpPr>
          <p:nvPr>
            <p:ph type="sldNum" sz="quarter" idx="12"/>
          </p:nvPr>
        </p:nvSpPr>
        <p:spPr/>
        <p:txBody>
          <a:bodyPr/>
          <a:lstStyle/>
          <a:p>
            <a:fld id="{957239CD-2F0E-0D4D-84EB-78B480075DD5}" type="slidenum">
              <a:rPr lang="en-US" smtClean="0"/>
              <a:t>21</a:t>
            </a:fld>
            <a:endParaRPr lang="en-US" dirty="0"/>
          </a:p>
        </p:txBody>
      </p:sp>
      <mc:AlternateContent xmlns:mc="http://schemas.openxmlformats.org/markup-compatibility/2006" xmlns:a14="http://schemas.microsoft.com/office/drawing/2010/main">
        <mc:Choice Requires="a14">
          <p:sp>
            <p:nvSpPr>
              <p:cNvPr id="7" name="Rectangle 6">
                <a:extLst>
                  <a:ext uri="{FF2B5EF4-FFF2-40B4-BE49-F238E27FC236}">
                    <a16:creationId xmlns="" xmlns:a16="http://schemas.microsoft.com/office/drawing/2014/main" id="{790D27FC-5900-954C-9DAE-26FC6C52F125}"/>
                  </a:ext>
                </a:extLst>
              </p:cNvPr>
              <p:cNvSpPr/>
              <p:nvPr/>
            </p:nvSpPr>
            <p:spPr>
              <a:xfrm>
                <a:off x="3814330" y="1295669"/>
                <a:ext cx="5193945" cy="1631216"/>
              </a:xfrm>
              <a:prstGeom prst="rect">
                <a:avLst/>
              </a:prstGeom>
            </p:spPr>
            <p:txBody>
              <a:bodyPr wrap="square">
                <a:spAutoFit/>
              </a:bodyPr>
              <a:lstStyle/>
              <a:p>
                <a:r>
                  <a:rPr lang="en-US" sz="2000" dirty="0" smtClean="0"/>
                  <a:t>Assumptions:</a:t>
                </a:r>
              </a:p>
              <a:p>
                <a:pPr marL="914370" lvl="1" indent="-457200">
                  <a:buFont typeface="Arial" panose="020B0604020202020204" pitchFamily="34" charset="0"/>
                  <a:buChar char="•"/>
                </a:pPr>
                <a:r>
                  <a:rPr lang="en-US" sz="2000" dirty="0"/>
                  <a:t>Q is used for decision making</a:t>
                </a:r>
              </a:p>
              <a:p>
                <a:pPr marL="914370" lvl="1" indent="-457200">
                  <a:buFont typeface="Arial" panose="020B0604020202020204" pitchFamily="34" charset="0"/>
                  <a:buChar char="•"/>
                </a:pPr>
                <a:r>
                  <a:rPr lang="en-US" sz="2000" dirty="0"/>
                  <a:t>T is binary</a:t>
                </a:r>
              </a:p>
              <a:p>
                <a:pPr marL="914370" lvl="1" indent="-457200">
                  <a:buFont typeface="Arial" panose="020B0604020202020204" pitchFamily="34" charset="0"/>
                  <a:buChar char="•"/>
                </a:pPr>
                <a:r>
                  <a:rPr lang="en-US" sz="2000" dirty="0"/>
                  <a:t>Uniformity </a:t>
                </a:r>
                <a:r>
                  <a:rPr lang="en-US" sz="2000" dirty="0" smtClean="0"/>
                  <a:t>over D</a:t>
                </a:r>
                <a:endParaRPr lang="en-US" sz="2000" dirty="0">
                  <a:ea typeface="Cambria Math" panose="02040503050406030204" pitchFamily="18" charset="0"/>
                </a:endParaRPr>
              </a:p>
              <a:p>
                <a:pPr marL="914370" lvl="1" indent="-457200">
                  <a:buFont typeface="Arial" panose="020B0604020202020204" pitchFamily="34" charset="0"/>
                  <a:buChar char="•"/>
                </a:pPr>
                <a14:m>
                  <m:oMath xmlns:m="http://schemas.openxmlformats.org/officeDocument/2006/math">
                    <m:r>
                      <a:rPr lang="en-US" sz="2000" b="1">
                        <a:latin typeface="Cambria Math" panose="02040503050406030204" pitchFamily="18" charset="0"/>
                      </a:rPr>
                      <m:t>𝐙</m:t>
                    </m:r>
                    <m:r>
                      <a:rPr lang="en-US" sz="2000" b="1" i="1">
                        <a:latin typeface="Cambria Math" panose="02040503050406030204" pitchFamily="18" charset="0"/>
                      </a:rPr>
                      <m:t> </m:t>
                    </m:r>
                  </m:oMath>
                </a14:m>
                <a:r>
                  <a:rPr lang="en-US" sz="2000" dirty="0"/>
                  <a:t>:  potential confounders given </a:t>
                </a:r>
              </a:p>
            </p:txBody>
          </p:sp>
        </mc:Choice>
        <mc:Fallback xmlns="">
          <p:sp>
            <p:nvSpPr>
              <p:cNvPr id="7" name="Rectangle 6">
                <a:extLst>
                  <a:ext uri="{FF2B5EF4-FFF2-40B4-BE49-F238E27FC236}">
                    <a16:creationId xmlns:a16="http://schemas.microsoft.com/office/drawing/2014/main" xmlns:a14="http://schemas.microsoft.com/office/drawing/2010/main" xmlns="" id="{790D27FC-5900-954C-9DAE-26FC6C52F125}"/>
                  </a:ext>
                </a:extLst>
              </p:cNvPr>
              <p:cNvSpPr>
                <a:spLocks noRot="1" noChangeAspect="1" noMove="1" noResize="1" noEditPoints="1" noAdjustHandles="1" noChangeArrowheads="1" noChangeShapeType="1" noTextEdit="1"/>
              </p:cNvSpPr>
              <p:nvPr/>
            </p:nvSpPr>
            <p:spPr>
              <a:xfrm>
                <a:off x="3814330" y="1295669"/>
                <a:ext cx="5193945" cy="1631216"/>
              </a:xfrm>
              <a:prstGeom prst="rect">
                <a:avLst/>
              </a:prstGeom>
              <a:blipFill rotWithShape="1">
                <a:blip r:embed="rId3"/>
                <a:stretch>
                  <a:fillRect l="-1291" t="-1873" b="-5993"/>
                </a:stretch>
              </a:blipFill>
            </p:spPr>
            <p:txBody>
              <a:bodyPr/>
              <a:lstStyle/>
              <a:p>
                <a:r>
                  <a:rPr lang="en-US">
                    <a:noFill/>
                  </a:rPr>
                  <a:t> </a:t>
                </a:r>
              </a:p>
            </p:txBody>
          </p:sp>
        </mc:Fallback>
      </mc:AlternateContent>
      <p:sp>
        <p:nvSpPr>
          <p:cNvPr id="4" name="TextBox 3">
            <a:extLst>
              <a:ext uri="{FF2B5EF4-FFF2-40B4-BE49-F238E27FC236}">
                <a16:creationId xmlns="" xmlns:a16="http://schemas.microsoft.com/office/drawing/2014/main" id="{48F767C6-F42D-AF47-BABC-0AE9E11719B7}"/>
              </a:ext>
            </a:extLst>
          </p:cNvPr>
          <p:cNvSpPr txBox="1"/>
          <p:nvPr/>
        </p:nvSpPr>
        <p:spPr>
          <a:xfrm>
            <a:off x="7272338" y="785813"/>
            <a:ext cx="184731" cy="384721"/>
          </a:xfrm>
          <a:prstGeom prst="rect">
            <a:avLst/>
          </a:prstGeom>
          <a:noFill/>
        </p:spPr>
        <p:txBody>
          <a:bodyPr wrap="none" rtlCol="0">
            <a:spAutoFit/>
          </a:bodyPr>
          <a:lstStyle/>
          <a:p>
            <a:endParaRPr lang="en-US" dirty="0"/>
          </a:p>
        </p:txBody>
      </p:sp>
      <mc:AlternateContent xmlns:mc="http://schemas.openxmlformats.org/markup-compatibility/2006" xmlns:a14="http://schemas.microsoft.com/office/drawing/2010/main">
        <mc:Choice Requires="a14">
          <p:sp>
            <p:nvSpPr>
              <p:cNvPr id="12" name="Rectangle 11">
                <a:extLst>
                  <a:ext uri="{FF2B5EF4-FFF2-40B4-BE49-F238E27FC236}">
                    <a16:creationId xmlns="" xmlns:a16="http://schemas.microsoft.com/office/drawing/2014/main" id="{2AB5CEF1-A90A-7E4B-A539-EBD96611D445}"/>
                  </a:ext>
                </a:extLst>
              </p:cNvPr>
              <p:cNvSpPr/>
              <p:nvPr/>
            </p:nvSpPr>
            <p:spPr>
              <a:xfrm>
                <a:off x="571500" y="4387650"/>
                <a:ext cx="8115300" cy="1384995"/>
              </a:xfrm>
              <a:prstGeom prst="rect">
                <a:avLst/>
              </a:prstGeom>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800" b="1" dirty="0"/>
                  <a:t>Theorem. Q</a:t>
                </a:r>
                <a:r>
                  <a:rPr lang="en-US" sz="2800" dirty="0"/>
                  <a:t> is </a:t>
                </a:r>
                <a:r>
                  <a:rPr lang="en-US" sz="2800" dirty="0">
                    <a:solidFill>
                      <a:srgbClr val="FF0000"/>
                    </a:solidFill>
                  </a:rPr>
                  <a:t>unbiased</a:t>
                </a:r>
                <a:r>
                  <a:rPr lang="en-US" sz="2800" dirty="0"/>
                  <a:t>  for computing ATE of T </a:t>
                </a:r>
                <a:r>
                  <a:rPr lang="en-US" sz="2800" dirty="0">
                    <a:solidFill>
                      <a:schemeClr val="tx1"/>
                    </a:solidFill>
                  </a:rPr>
                  <a:t>if the distribution of </a:t>
                </a:r>
                <a14:m>
                  <m:oMath xmlns:m="http://schemas.openxmlformats.org/officeDocument/2006/math">
                    <m:r>
                      <a:rPr lang="en-US" sz="2800" b="1">
                        <a:latin typeface="Cambria Math" panose="02040503050406030204" pitchFamily="18" charset="0"/>
                      </a:rPr>
                      <m:t>𝐙</m:t>
                    </m:r>
                    <m:r>
                      <a:rPr lang="en-US" sz="2800" b="1" i="1">
                        <a:latin typeface="Cambria Math" panose="02040503050406030204" pitchFamily="18" charset="0"/>
                      </a:rPr>
                      <m:t> </m:t>
                    </m:r>
                  </m:oMath>
                </a14:m>
                <a:r>
                  <a:rPr lang="en-US" sz="2800" dirty="0">
                    <a:solidFill>
                      <a:schemeClr val="tx1"/>
                    </a:solidFill>
                  </a:rPr>
                  <a:t>|T=0 is the same as </a:t>
                </a:r>
                <a14:m>
                  <m:oMath xmlns:m="http://schemas.openxmlformats.org/officeDocument/2006/math">
                    <m:r>
                      <a:rPr lang="en-US" sz="2800" b="1">
                        <a:latin typeface="Cambria Math" panose="02040503050406030204" pitchFamily="18" charset="0"/>
                      </a:rPr>
                      <m:t>𝐙</m:t>
                    </m:r>
                    <m:r>
                      <a:rPr lang="en-US" sz="2800" b="1" i="1">
                        <a:latin typeface="Cambria Math" panose="02040503050406030204" pitchFamily="18" charset="0"/>
                      </a:rPr>
                      <m:t> </m:t>
                    </m:r>
                  </m:oMath>
                </a14:m>
                <a:r>
                  <a:rPr lang="en-US" sz="2800" dirty="0">
                    <a:solidFill>
                      <a:schemeClr val="tx1"/>
                    </a:solidFill>
                  </a:rPr>
                  <a:t>|T=1:</a:t>
                </a:r>
                <a:br>
                  <a:rPr lang="en-US" sz="2800" dirty="0">
                    <a:solidFill>
                      <a:schemeClr val="tx1"/>
                    </a:solidFill>
                  </a:rPr>
                </a:br>
                <a:r>
                  <a:rPr lang="en-US" sz="2800" dirty="0">
                    <a:solidFill>
                      <a:schemeClr val="tx1"/>
                    </a:solidFill>
                  </a:rPr>
                  <a:t>     </a:t>
                </a:r>
                <a:r>
                  <a:rPr lang="en-US" sz="2800" dirty="0" err="1">
                    <a:solidFill>
                      <a:schemeClr val="tx1"/>
                    </a:solidFill>
                  </a:rPr>
                  <a:t>forall</a:t>
                </a:r>
                <a:r>
                  <a:rPr lang="en-US" sz="2800" dirty="0">
                    <a:solidFill>
                      <a:schemeClr val="tx1"/>
                    </a:solidFill>
                  </a:rPr>
                  <a:t> z:   </a:t>
                </a:r>
                <a14:m>
                  <m:oMath xmlns:m="http://schemas.openxmlformats.org/officeDocument/2006/math">
                    <m:r>
                      <m:rPr>
                        <m:sty m:val="p"/>
                      </m:rPr>
                      <a:rPr lang="en-US" sz="2800">
                        <a:solidFill>
                          <a:schemeClr val="tx1"/>
                        </a:solidFill>
                        <a:latin typeface="Cambria Math" panose="02040503050406030204" pitchFamily="18" charset="0"/>
                      </a:rPr>
                      <m:t>P</m:t>
                    </m:r>
                    <m:d>
                      <m:dPr>
                        <m:ctrlPr>
                          <a:rPr lang="en-US" sz="2800" i="1">
                            <a:solidFill>
                              <a:schemeClr val="tx1"/>
                            </a:solidFill>
                            <a:latin typeface="Cambria Math"/>
                          </a:rPr>
                        </m:ctrlPr>
                      </m:dPr>
                      <m:e>
                        <m:r>
                          <a:rPr lang="en-US" sz="2800" b="1">
                            <a:latin typeface="Cambria Math" panose="02040503050406030204" pitchFamily="18" charset="0"/>
                          </a:rPr>
                          <m:t>𝐙</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z</m:t>
                        </m:r>
                      </m:e>
                      <m:e>
                        <m:r>
                          <m:rPr>
                            <m:sty m:val="p"/>
                          </m:rPr>
                          <a:rPr lang="en-US" sz="2800">
                            <a:solidFill>
                              <a:schemeClr val="tx1"/>
                            </a:solidFill>
                            <a:latin typeface="Cambria Math" panose="02040503050406030204" pitchFamily="18" charset="0"/>
                          </a:rPr>
                          <m:t>T</m:t>
                        </m:r>
                        <m:r>
                          <a:rPr lang="en-US" sz="2800">
                            <a:solidFill>
                              <a:schemeClr val="tx1"/>
                            </a:solidFill>
                            <a:latin typeface="Cambria Math" panose="02040503050406030204" pitchFamily="18" charset="0"/>
                          </a:rPr>
                          <m:t>=0</m:t>
                        </m:r>
                      </m:e>
                    </m:d>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P</m:t>
                    </m:r>
                    <m:r>
                      <a:rPr lang="en-US" sz="2800">
                        <a:solidFill>
                          <a:schemeClr val="tx1"/>
                        </a:solidFill>
                        <a:latin typeface="Cambria Math" panose="02040503050406030204" pitchFamily="18" charset="0"/>
                      </a:rPr>
                      <m:t>(</m:t>
                    </m:r>
                    <m:r>
                      <a:rPr lang="en-US" sz="2800" b="1">
                        <a:latin typeface="Cambria Math" panose="02040503050406030204" pitchFamily="18" charset="0"/>
                      </a:rPr>
                      <m:t>𝐙</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z</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T</m:t>
                    </m:r>
                    <m:r>
                      <a:rPr lang="en-US" sz="2800">
                        <a:solidFill>
                          <a:schemeClr val="tx1"/>
                        </a:solidFill>
                        <a:latin typeface="Cambria Math" panose="02040503050406030204" pitchFamily="18" charset="0"/>
                      </a:rPr>
                      <m:t>=1)</m:t>
                    </m:r>
                  </m:oMath>
                </a14:m>
                <a:endParaRPr lang="en-US" sz="2800" dirty="0">
                  <a:solidFill>
                    <a:schemeClr val="tx1"/>
                  </a:solidFill>
                </a:endParaRPr>
              </a:p>
            </p:txBody>
          </p:sp>
        </mc:Choice>
        <mc:Fallback xmlns="">
          <p:sp>
            <p:nvSpPr>
              <p:cNvPr id="12" name="Rectangle 11">
                <a:extLst>
                  <a:ext uri="{FF2B5EF4-FFF2-40B4-BE49-F238E27FC236}">
                    <a16:creationId xmlns:a16="http://schemas.microsoft.com/office/drawing/2014/main" id="{2AB5CEF1-A90A-7E4B-A539-EBD96611D445}"/>
                  </a:ext>
                </a:extLst>
              </p:cNvPr>
              <p:cNvSpPr>
                <a:spLocks noRot="1" noChangeAspect="1" noMove="1" noResize="1" noEditPoints="1" noAdjustHandles="1" noChangeArrowheads="1" noChangeShapeType="1" noTextEdit="1"/>
              </p:cNvSpPr>
              <p:nvPr/>
            </p:nvSpPr>
            <p:spPr>
              <a:xfrm>
                <a:off x="571500" y="4387650"/>
                <a:ext cx="8115300" cy="1384995"/>
              </a:xfrm>
              <a:prstGeom prst="rect">
                <a:avLst/>
              </a:prstGeom>
              <a:blipFill>
                <a:blip r:embed="rId5"/>
                <a:stretch>
                  <a:fillRect/>
                </a:stretch>
              </a:blipFill>
              <a:effectLst/>
            </p:spPr>
            <p:txBody>
              <a:bodyPr/>
              <a:lstStyle/>
              <a:p>
                <a:r>
                  <a:rPr lang="en-US">
                    <a:noFill/>
                  </a:rPr>
                  <a:t> </a:t>
                </a:r>
              </a:p>
            </p:txBody>
          </p:sp>
        </mc:Fallback>
      </mc:AlternateContent>
      <p:sp>
        <p:nvSpPr>
          <p:cNvPr id="13" name="TextBox 12">
            <a:extLst>
              <a:ext uri="{FF2B5EF4-FFF2-40B4-BE49-F238E27FC236}">
                <a16:creationId xmlns="" xmlns:a16="http://schemas.microsoft.com/office/drawing/2014/main" id="{FD8AAABA-0799-AE47-B154-C1F9B78B12C1}"/>
              </a:ext>
            </a:extLst>
          </p:cNvPr>
          <p:cNvSpPr txBox="1"/>
          <p:nvPr/>
        </p:nvSpPr>
        <p:spPr>
          <a:xfrm>
            <a:off x="457200" y="3199629"/>
            <a:ext cx="8423382" cy="95410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800" dirty="0"/>
              <a:t>Informally: </a:t>
            </a:r>
            <a:r>
              <a:rPr lang="en-US" sz="2800" b="1" dirty="0"/>
              <a:t>Q</a:t>
            </a:r>
            <a:r>
              <a:rPr lang="en-US" sz="2800" dirty="0"/>
              <a:t> is unbiased if the difference between its answers is equal to the ATE</a:t>
            </a:r>
          </a:p>
        </p:txBody>
      </p:sp>
      <mc:AlternateContent xmlns:mc="http://schemas.openxmlformats.org/markup-compatibility/2006" xmlns:a14="http://schemas.microsoft.com/office/drawing/2010/main">
        <mc:Choice Requires="a14">
          <p:sp>
            <p:nvSpPr>
              <p:cNvPr id="9" name="Rectangle 8">
                <a:extLst>
                  <a:ext uri="{FF2B5EF4-FFF2-40B4-BE49-F238E27FC236}">
                    <a16:creationId xmlns="" xmlns:a16="http://schemas.microsoft.com/office/drawing/2014/main" id="{E44C2DF2-C80A-124F-8EED-BB64AAC55FD2}"/>
                  </a:ext>
                </a:extLst>
              </p:cNvPr>
              <p:cNvSpPr/>
              <p:nvPr/>
            </p:nvSpPr>
            <p:spPr>
              <a:xfrm>
                <a:off x="314322" y="1429406"/>
                <a:ext cx="3342842" cy="1421928"/>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2400" b="1" dirty="0">
                    <a:solidFill>
                      <a:schemeClr val="tx1"/>
                    </a:solidFill>
                  </a:rPr>
                  <a:t>Q:     </a:t>
                </a:r>
                <a:r>
                  <a:rPr lang="en-US" sz="2400" dirty="0">
                    <a:solidFill>
                      <a:srgbClr val="0070C0"/>
                    </a:solidFill>
                  </a:rPr>
                  <a:t>SELECT</a:t>
                </a:r>
                <a:r>
                  <a:rPr lang="en-US" sz="2400" dirty="0">
                    <a:solidFill>
                      <a:srgbClr val="000000"/>
                    </a:solidFill>
                  </a:rPr>
                  <a:t> </a:t>
                </a:r>
                <a:r>
                  <a:rPr lang="en-US" sz="2400" dirty="0"/>
                  <a:t>T</a:t>
                </a:r>
                <a:r>
                  <a:rPr lang="en-US" sz="2400" dirty="0">
                    <a:solidFill>
                      <a:srgbClr val="000000"/>
                    </a:solidFill>
                  </a:rPr>
                  <a:t>,  </a:t>
                </a:r>
                <a:r>
                  <a:rPr lang="en-US" sz="2400" dirty="0" err="1">
                    <a:solidFill>
                      <a:srgbClr val="FF66CC"/>
                    </a:solidFill>
                  </a:rPr>
                  <a:t>avg</a:t>
                </a:r>
                <a:r>
                  <a:rPr lang="en-US" sz="2400" dirty="0">
                    <a:solidFill>
                      <a:srgbClr val="FF66CC"/>
                    </a:solidFill>
                  </a:rPr>
                  <a:t>(</a:t>
                </a:r>
                <a14:m>
                  <m:oMath xmlns:m="http://schemas.openxmlformats.org/officeDocument/2006/math">
                    <m:r>
                      <a:rPr lang="en-US" sz="2400" i="1">
                        <a:solidFill>
                          <a:srgbClr val="763195"/>
                        </a:solidFill>
                        <a:latin typeface="Cambria Math" panose="02040503050406030204" pitchFamily="18" charset="0"/>
                      </a:rPr>
                      <m:t>𝑌</m:t>
                    </m:r>
                  </m:oMath>
                </a14:m>
                <a:r>
                  <a:rPr lang="en-US" sz="2400" dirty="0"/>
                  <a:t>) </a:t>
                </a:r>
              </a:p>
              <a:p>
                <a:pPr lvl="1">
                  <a:lnSpc>
                    <a:spcPct val="120000"/>
                  </a:lnSpc>
                </a:pPr>
                <a:r>
                  <a:rPr lang="en-US" sz="2400" dirty="0">
                    <a:solidFill>
                      <a:srgbClr val="0070C0"/>
                    </a:solidFill>
                  </a:rPr>
                  <a:t>   FROM</a:t>
                </a:r>
                <a:r>
                  <a:rPr lang="en-US" sz="2400" dirty="0">
                    <a:solidFill>
                      <a:srgbClr val="000000"/>
                    </a:solidFill>
                  </a:rPr>
                  <a:t>     </a:t>
                </a:r>
                <a:r>
                  <a:rPr lang="en-US" sz="2400" dirty="0"/>
                  <a:t>D</a:t>
                </a:r>
                <a:r>
                  <a:rPr lang="en-US" sz="2400" dirty="0">
                    <a:solidFill>
                      <a:srgbClr val="000000"/>
                    </a:solidFill>
                  </a:rPr>
                  <a:t> </a:t>
                </a:r>
              </a:p>
              <a:p>
                <a:pPr lvl="1">
                  <a:lnSpc>
                    <a:spcPct val="120000"/>
                  </a:lnSpc>
                </a:pPr>
                <a:r>
                  <a:rPr lang="en-US" sz="2400" dirty="0">
                    <a:solidFill>
                      <a:schemeClr val="tx2">
                        <a:lumMod val="60000"/>
                        <a:lumOff val="40000"/>
                      </a:schemeClr>
                    </a:solidFill>
                  </a:rPr>
                  <a:t>   </a:t>
                </a:r>
                <a:r>
                  <a:rPr lang="en-US" sz="2400" dirty="0" smtClean="0">
                    <a:solidFill>
                      <a:srgbClr val="0070C0"/>
                    </a:solidFill>
                  </a:rPr>
                  <a:t>GROUP</a:t>
                </a:r>
                <a:r>
                  <a:rPr lang="en-US" sz="2400" dirty="0">
                    <a:solidFill>
                      <a:srgbClr val="0070C0"/>
                    </a:solidFill>
                  </a:rPr>
                  <a:t> BY</a:t>
                </a:r>
                <a:r>
                  <a:rPr lang="en-US" sz="2400" dirty="0">
                    <a:solidFill>
                      <a:srgbClr val="000000"/>
                    </a:solidFill>
                  </a:rPr>
                  <a:t> T</a:t>
                </a:r>
                <a:endParaRPr lang="en-US" sz="2400" dirty="0"/>
              </a:p>
            </p:txBody>
          </p:sp>
        </mc:Choice>
        <mc:Fallback xmlns="">
          <p:sp>
            <p:nvSpPr>
              <p:cNvPr id="9" name="Rectangle 8">
                <a:extLst>
                  <a:ext uri="{FF2B5EF4-FFF2-40B4-BE49-F238E27FC236}">
                    <a16:creationId xmlns:a16="http://schemas.microsoft.com/office/drawing/2014/main" xmlns:a14="http://schemas.microsoft.com/office/drawing/2010/main" xmlns="" id="{E44C2DF2-C80A-124F-8EED-BB64AAC55FD2}"/>
                  </a:ext>
                </a:extLst>
              </p:cNvPr>
              <p:cNvSpPr>
                <a:spLocks noRot="1" noChangeAspect="1" noMove="1" noResize="1" noEditPoints="1" noAdjustHandles="1" noChangeArrowheads="1" noChangeShapeType="1" noTextEdit="1"/>
              </p:cNvSpPr>
              <p:nvPr/>
            </p:nvSpPr>
            <p:spPr>
              <a:xfrm>
                <a:off x="314322" y="1429406"/>
                <a:ext cx="3342842" cy="1421928"/>
              </a:xfrm>
              <a:prstGeom prst="rect">
                <a:avLst/>
              </a:prstGeom>
              <a:blipFill rotWithShape="1">
                <a:blip r:embed="rId6"/>
                <a:stretch>
                  <a:fillRect/>
                </a:stretch>
              </a:blipFill>
              <a:ln>
                <a:noFill/>
              </a:ln>
              <a:effectLst/>
            </p:spPr>
            <p:txBody>
              <a:bodyPr/>
              <a:lstStyle/>
              <a:p>
                <a:r>
                  <a:rPr lang="en-US">
                    <a:noFill/>
                  </a:rPr>
                  <a:t> </a:t>
                </a:r>
              </a:p>
            </p:txBody>
          </p:sp>
        </mc:Fallback>
      </mc:AlternateContent>
    </p:spTree>
    <p:extLst>
      <p:ext uri="{BB962C8B-B14F-4D97-AF65-F5344CB8AC3E}">
        <p14:creationId xmlns:p14="http://schemas.microsoft.com/office/powerpoint/2010/main" val="124064955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0CAD40D-CF78-144D-8B5D-6BDCC7C45796}"/>
              </a:ext>
            </a:extLst>
          </p:cNvPr>
          <p:cNvSpPr>
            <a:spLocks noGrp="1"/>
          </p:cNvSpPr>
          <p:nvPr>
            <p:ph type="title"/>
          </p:nvPr>
        </p:nvSpPr>
        <p:spPr>
          <a:xfrm>
            <a:off x="457200" y="274638"/>
            <a:ext cx="8229600" cy="1143000"/>
          </a:xfrm>
        </p:spPr>
        <p:txBody>
          <a:bodyPr/>
          <a:lstStyle/>
          <a:p>
            <a:r>
              <a:rPr lang="en-US" dirty="0"/>
              <a:t>Unbiased Queries</a:t>
            </a:r>
          </a:p>
        </p:txBody>
      </p:sp>
      <p:sp>
        <p:nvSpPr>
          <p:cNvPr id="3" name="Slide Number Placeholder 2">
            <a:extLst>
              <a:ext uri="{FF2B5EF4-FFF2-40B4-BE49-F238E27FC236}">
                <a16:creationId xmlns="" xmlns:a16="http://schemas.microsoft.com/office/drawing/2014/main" id="{07B56957-D155-4949-8376-8940635A314D}"/>
              </a:ext>
            </a:extLst>
          </p:cNvPr>
          <p:cNvSpPr>
            <a:spLocks noGrp="1"/>
          </p:cNvSpPr>
          <p:nvPr>
            <p:ph type="sldNum" sz="quarter" idx="12"/>
          </p:nvPr>
        </p:nvSpPr>
        <p:spPr/>
        <p:txBody>
          <a:bodyPr/>
          <a:lstStyle/>
          <a:p>
            <a:fld id="{957239CD-2F0E-0D4D-84EB-78B480075DD5}" type="slidenum">
              <a:rPr lang="en-US" smtClean="0"/>
              <a:t>22</a:t>
            </a:fld>
            <a:endParaRPr lang="en-US" dirty="0"/>
          </a:p>
        </p:txBody>
      </p:sp>
      <mc:AlternateContent xmlns:mc="http://schemas.openxmlformats.org/markup-compatibility/2006" xmlns:a14="http://schemas.microsoft.com/office/drawing/2010/main">
        <mc:Choice Requires="a14">
          <p:sp>
            <p:nvSpPr>
              <p:cNvPr id="7" name="Rectangle 6">
                <a:extLst>
                  <a:ext uri="{FF2B5EF4-FFF2-40B4-BE49-F238E27FC236}">
                    <a16:creationId xmlns="" xmlns:a16="http://schemas.microsoft.com/office/drawing/2014/main" id="{790D27FC-5900-954C-9DAE-26FC6C52F125}"/>
                  </a:ext>
                </a:extLst>
              </p:cNvPr>
              <p:cNvSpPr/>
              <p:nvPr/>
            </p:nvSpPr>
            <p:spPr>
              <a:xfrm>
                <a:off x="3814330" y="1295669"/>
                <a:ext cx="5193945" cy="1631216"/>
              </a:xfrm>
              <a:prstGeom prst="rect">
                <a:avLst/>
              </a:prstGeom>
            </p:spPr>
            <p:txBody>
              <a:bodyPr wrap="square">
                <a:spAutoFit/>
              </a:bodyPr>
              <a:lstStyle/>
              <a:p>
                <a:r>
                  <a:rPr lang="en-US" sz="2000" dirty="0"/>
                  <a:t>Assumptions:</a:t>
                </a:r>
              </a:p>
              <a:p>
                <a:pPr marL="914370" lvl="1" indent="-457200">
                  <a:buFont typeface="Arial" panose="020B0604020202020204" pitchFamily="34" charset="0"/>
                  <a:buChar char="•"/>
                </a:pPr>
                <a:r>
                  <a:rPr lang="en-US" sz="2000" dirty="0"/>
                  <a:t>Q is used for decision making</a:t>
                </a:r>
              </a:p>
              <a:p>
                <a:pPr marL="914370" lvl="1" indent="-457200">
                  <a:buFont typeface="Arial" panose="020B0604020202020204" pitchFamily="34" charset="0"/>
                  <a:buChar char="•"/>
                </a:pPr>
                <a:r>
                  <a:rPr lang="en-US" sz="2000" dirty="0"/>
                  <a:t>T is binary</a:t>
                </a:r>
              </a:p>
              <a:p>
                <a:pPr marL="914370" lvl="1" indent="-457200">
                  <a:buFont typeface="Arial" panose="020B0604020202020204" pitchFamily="34" charset="0"/>
                  <a:buChar char="•"/>
                </a:pPr>
                <a:r>
                  <a:rPr lang="en-US" sz="2000" dirty="0"/>
                  <a:t>Uniformity </a:t>
                </a:r>
                <a:r>
                  <a:rPr lang="en-US" sz="2000" dirty="0" smtClean="0"/>
                  <a:t>over D</a:t>
                </a:r>
                <a:endParaRPr lang="en-US" sz="2000" dirty="0">
                  <a:ea typeface="Cambria Math" panose="02040503050406030204" pitchFamily="18" charset="0"/>
                </a:endParaRPr>
              </a:p>
              <a:p>
                <a:pPr marL="914370" lvl="1" indent="-457200">
                  <a:buFont typeface="Arial" panose="020B0604020202020204" pitchFamily="34" charset="0"/>
                  <a:buChar char="•"/>
                </a:pPr>
                <a14:m>
                  <m:oMath xmlns:m="http://schemas.openxmlformats.org/officeDocument/2006/math">
                    <m:r>
                      <a:rPr lang="en-US" sz="2000" b="1">
                        <a:latin typeface="Cambria Math" panose="02040503050406030204" pitchFamily="18" charset="0"/>
                      </a:rPr>
                      <m:t>𝐙</m:t>
                    </m:r>
                    <m:r>
                      <a:rPr lang="en-US" sz="2000" b="1" i="1">
                        <a:latin typeface="Cambria Math" panose="02040503050406030204" pitchFamily="18" charset="0"/>
                      </a:rPr>
                      <m:t> </m:t>
                    </m:r>
                  </m:oMath>
                </a14:m>
                <a:r>
                  <a:rPr lang="en-US" sz="2000" dirty="0"/>
                  <a:t>:  potential confounders given </a:t>
                </a:r>
              </a:p>
            </p:txBody>
          </p:sp>
        </mc:Choice>
        <mc:Fallback xmlns="">
          <p:sp>
            <p:nvSpPr>
              <p:cNvPr id="7" name="Rectangle 6">
                <a:extLst>
                  <a:ext uri="{FF2B5EF4-FFF2-40B4-BE49-F238E27FC236}">
                    <a16:creationId xmlns:a16="http://schemas.microsoft.com/office/drawing/2014/main" xmlns:a14="http://schemas.microsoft.com/office/drawing/2010/main" xmlns="" id="{790D27FC-5900-954C-9DAE-26FC6C52F125}"/>
                  </a:ext>
                </a:extLst>
              </p:cNvPr>
              <p:cNvSpPr>
                <a:spLocks noRot="1" noChangeAspect="1" noMove="1" noResize="1" noEditPoints="1" noAdjustHandles="1" noChangeArrowheads="1" noChangeShapeType="1" noTextEdit="1"/>
              </p:cNvSpPr>
              <p:nvPr/>
            </p:nvSpPr>
            <p:spPr>
              <a:xfrm>
                <a:off x="3814330" y="1295669"/>
                <a:ext cx="5193945" cy="1631216"/>
              </a:xfrm>
              <a:prstGeom prst="rect">
                <a:avLst/>
              </a:prstGeom>
              <a:blipFill rotWithShape="1">
                <a:blip r:embed="rId3"/>
                <a:stretch>
                  <a:fillRect l="-1291" t="-1873" b="-5993"/>
                </a:stretch>
              </a:blipFill>
            </p:spPr>
            <p:txBody>
              <a:bodyPr/>
              <a:lstStyle/>
              <a:p>
                <a:r>
                  <a:rPr lang="en-US">
                    <a:noFill/>
                  </a:rPr>
                  <a:t> </a:t>
                </a:r>
              </a:p>
            </p:txBody>
          </p:sp>
        </mc:Fallback>
      </mc:AlternateContent>
      <p:sp>
        <p:nvSpPr>
          <p:cNvPr id="4" name="TextBox 3">
            <a:extLst>
              <a:ext uri="{FF2B5EF4-FFF2-40B4-BE49-F238E27FC236}">
                <a16:creationId xmlns="" xmlns:a16="http://schemas.microsoft.com/office/drawing/2014/main" id="{48F767C6-F42D-AF47-BABC-0AE9E11719B7}"/>
              </a:ext>
            </a:extLst>
          </p:cNvPr>
          <p:cNvSpPr txBox="1"/>
          <p:nvPr/>
        </p:nvSpPr>
        <p:spPr>
          <a:xfrm>
            <a:off x="7272338" y="785813"/>
            <a:ext cx="184731" cy="384721"/>
          </a:xfrm>
          <a:prstGeom prst="rect">
            <a:avLst/>
          </a:prstGeom>
          <a:noFill/>
        </p:spPr>
        <p:txBody>
          <a:bodyPr wrap="none" rtlCol="0">
            <a:spAutoFit/>
          </a:bodyPr>
          <a:lstStyle/>
          <a:p>
            <a:endParaRPr lang="en-US" dirty="0"/>
          </a:p>
        </p:txBody>
      </p:sp>
      <mc:AlternateContent xmlns:mc="http://schemas.openxmlformats.org/markup-compatibility/2006" xmlns:a14="http://schemas.microsoft.com/office/drawing/2010/main">
        <mc:Choice Requires="a14">
          <p:sp>
            <p:nvSpPr>
              <p:cNvPr id="11" name="Rectangle 10">
                <a:extLst>
                  <a:ext uri="{FF2B5EF4-FFF2-40B4-BE49-F238E27FC236}">
                    <a16:creationId xmlns="" xmlns:a16="http://schemas.microsoft.com/office/drawing/2014/main" id="{E44C2DF2-C80A-124F-8EED-BB64AAC55FD2}"/>
                  </a:ext>
                </a:extLst>
              </p:cNvPr>
              <p:cNvSpPr/>
              <p:nvPr/>
            </p:nvSpPr>
            <p:spPr>
              <a:xfrm>
                <a:off x="314322" y="1429406"/>
                <a:ext cx="3342842" cy="1421928"/>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2400" b="1" dirty="0">
                    <a:solidFill>
                      <a:schemeClr val="tx1"/>
                    </a:solidFill>
                  </a:rPr>
                  <a:t>Q:     </a:t>
                </a:r>
                <a:r>
                  <a:rPr lang="en-US" sz="2400" dirty="0">
                    <a:solidFill>
                      <a:srgbClr val="0070C0"/>
                    </a:solidFill>
                  </a:rPr>
                  <a:t>SELECT</a:t>
                </a:r>
                <a:r>
                  <a:rPr lang="en-US" sz="2400" dirty="0">
                    <a:solidFill>
                      <a:srgbClr val="000000"/>
                    </a:solidFill>
                  </a:rPr>
                  <a:t> </a:t>
                </a:r>
                <a:r>
                  <a:rPr lang="en-US" sz="2400" dirty="0"/>
                  <a:t>T</a:t>
                </a:r>
                <a:r>
                  <a:rPr lang="en-US" sz="2400" dirty="0">
                    <a:solidFill>
                      <a:srgbClr val="000000"/>
                    </a:solidFill>
                  </a:rPr>
                  <a:t>,  </a:t>
                </a:r>
                <a:r>
                  <a:rPr lang="en-US" sz="2400" dirty="0" err="1">
                    <a:solidFill>
                      <a:srgbClr val="FF66CC"/>
                    </a:solidFill>
                  </a:rPr>
                  <a:t>avg</a:t>
                </a:r>
                <a:r>
                  <a:rPr lang="en-US" sz="2400" dirty="0">
                    <a:solidFill>
                      <a:srgbClr val="FF66CC"/>
                    </a:solidFill>
                  </a:rPr>
                  <a:t>(</a:t>
                </a:r>
                <a14:m>
                  <m:oMath xmlns:m="http://schemas.openxmlformats.org/officeDocument/2006/math">
                    <m:r>
                      <a:rPr lang="en-US" sz="2400" i="1">
                        <a:solidFill>
                          <a:srgbClr val="763195"/>
                        </a:solidFill>
                        <a:latin typeface="Cambria Math" panose="02040503050406030204" pitchFamily="18" charset="0"/>
                      </a:rPr>
                      <m:t>𝑌</m:t>
                    </m:r>
                  </m:oMath>
                </a14:m>
                <a:r>
                  <a:rPr lang="en-US" sz="2400" dirty="0"/>
                  <a:t>) </a:t>
                </a:r>
              </a:p>
              <a:p>
                <a:pPr lvl="1">
                  <a:lnSpc>
                    <a:spcPct val="120000"/>
                  </a:lnSpc>
                </a:pPr>
                <a:r>
                  <a:rPr lang="en-US" sz="2400" dirty="0">
                    <a:solidFill>
                      <a:srgbClr val="0070C0"/>
                    </a:solidFill>
                  </a:rPr>
                  <a:t>   FROM</a:t>
                </a:r>
                <a:r>
                  <a:rPr lang="en-US" sz="2400" dirty="0">
                    <a:solidFill>
                      <a:srgbClr val="000000"/>
                    </a:solidFill>
                  </a:rPr>
                  <a:t>     </a:t>
                </a:r>
                <a:r>
                  <a:rPr lang="en-US" sz="2400" dirty="0"/>
                  <a:t>D</a:t>
                </a:r>
                <a:r>
                  <a:rPr lang="en-US" sz="2400" dirty="0">
                    <a:solidFill>
                      <a:srgbClr val="000000"/>
                    </a:solidFill>
                  </a:rPr>
                  <a:t> </a:t>
                </a:r>
              </a:p>
              <a:p>
                <a:pPr lvl="1">
                  <a:lnSpc>
                    <a:spcPct val="120000"/>
                  </a:lnSpc>
                </a:pPr>
                <a:r>
                  <a:rPr lang="en-US" sz="2400" dirty="0">
                    <a:solidFill>
                      <a:schemeClr val="tx2">
                        <a:lumMod val="60000"/>
                        <a:lumOff val="40000"/>
                      </a:schemeClr>
                    </a:solidFill>
                  </a:rPr>
                  <a:t>   </a:t>
                </a:r>
                <a:r>
                  <a:rPr lang="en-US" sz="2400" dirty="0" smtClean="0">
                    <a:solidFill>
                      <a:srgbClr val="0070C0"/>
                    </a:solidFill>
                  </a:rPr>
                  <a:t>GROUP</a:t>
                </a:r>
                <a:r>
                  <a:rPr lang="en-US" sz="2400" dirty="0">
                    <a:solidFill>
                      <a:srgbClr val="0070C0"/>
                    </a:solidFill>
                  </a:rPr>
                  <a:t> BY</a:t>
                </a:r>
                <a:r>
                  <a:rPr lang="en-US" sz="2400" dirty="0">
                    <a:solidFill>
                      <a:srgbClr val="000000"/>
                    </a:solidFill>
                  </a:rPr>
                  <a:t> T</a:t>
                </a:r>
                <a:endParaRPr lang="en-US" sz="2400" dirty="0"/>
              </a:p>
            </p:txBody>
          </p:sp>
        </mc:Choice>
        <mc:Fallback xmlns="">
          <p:sp>
            <p:nvSpPr>
              <p:cNvPr id="11" name="Rectangle 10">
                <a:extLst>
                  <a:ext uri="{FF2B5EF4-FFF2-40B4-BE49-F238E27FC236}">
                    <a16:creationId xmlns:a16="http://schemas.microsoft.com/office/drawing/2014/main" xmlns:a14="http://schemas.microsoft.com/office/drawing/2010/main" xmlns="" id="{E44C2DF2-C80A-124F-8EED-BB64AAC55FD2}"/>
                  </a:ext>
                </a:extLst>
              </p:cNvPr>
              <p:cNvSpPr>
                <a:spLocks noRot="1" noChangeAspect="1" noMove="1" noResize="1" noEditPoints="1" noAdjustHandles="1" noChangeArrowheads="1" noChangeShapeType="1" noTextEdit="1"/>
              </p:cNvSpPr>
              <p:nvPr/>
            </p:nvSpPr>
            <p:spPr>
              <a:xfrm>
                <a:off x="314322" y="1429406"/>
                <a:ext cx="3342842" cy="1421928"/>
              </a:xfrm>
              <a:prstGeom prst="rect">
                <a:avLst/>
              </a:prstGeom>
              <a:blipFill rotWithShape="1">
                <a:blip r:embed="rId4"/>
                <a:stretch>
                  <a:fillRect/>
                </a:stretch>
              </a:blipFill>
              <a:ln>
                <a:noFill/>
              </a:ln>
              <a:effec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 xmlns:a16="http://schemas.microsoft.com/office/drawing/2014/main" id="{2AB5CEF1-A90A-7E4B-A539-EBD96611D445}"/>
                  </a:ext>
                </a:extLst>
              </p:cNvPr>
              <p:cNvSpPr/>
              <p:nvPr/>
            </p:nvSpPr>
            <p:spPr>
              <a:xfrm>
                <a:off x="571500" y="4387650"/>
                <a:ext cx="8115300" cy="1384995"/>
              </a:xfrm>
              <a:prstGeom prst="rect">
                <a:avLst/>
              </a:prstGeom>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800" b="1" dirty="0"/>
                  <a:t>Theorem. Q</a:t>
                </a:r>
                <a:r>
                  <a:rPr lang="en-US" sz="2800" dirty="0"/>
                  <a:t> is </a:t>
                </a:r>
                <a:r>
                  <a:rPr lang="en-US" sz="2800" dirty="0">
                    <a:solidFill>
                      <a:srgbClr val="FF0000"/>
                    </a:solidFill>
                  </a:rPr>
                  <a:t>unbiased</a:t>
                </a:r>
                <a:r>
                  <a:rPr lang="en-US" sz="2800" dirty="0"/>
                  <a:t>  for computing ATE of T </a:t>
                </a:r>
                <a:r>
                  <a:rPr lang="en-US" sz="2800" dirty="0">
                    <a:solidFill>
                      <a:schemeClr val="tx1"/>
                    </a:solidFill>
                  </a:rPr>
                  <a:t>if the distribution of </a:t>
                </a:r>
                <a14:m>
                  <m:oMath xmlns:m="http://schemas.openxmlformats.org/officeDocument/2006/math">
                    <m:r>
                      <a:rPr lang="en-US" sz="2800" b="1">
                        <a:latin typeface="Cambria Math" panose="02040503050406030204" pitchFamily="18" charset="0"/>
                      </a:rPr>
                      <m:t>𝐙</m:t>
                    </m:r>
                    <m:r>
                      <a:rPr lang="en-US" sz="2800" b="1" i="1">
                        <a:latin typeface="Cambria Math" panose="02040503050406030204" pitchFamily="18" charset="0"/>
                      </a:rPr>
                      <m:t> </m:t>
                    </m:r>
                  </m:oMath>
                </a14:m>
                <a:r>
                  <a:rPr lang="en-US" sz="2800" dirty="0">
                    <a:solidFill>
                      <a:schemeClr val="tx1"/>
                    </a:solidFill>
                  </a:rPr>
                  <a:t>|T=0 is the same as </a:t>
                </a:r>
                <a14:m>
                  <m:oMath xmlns:m="http://schemas.openxmlformats.org/officeDocument/2006/math">
                    <m:r>
                      <a:rPr lang="en-US" sz="2800" b="1">
                        <a:latin typeface="Cambria Math" panose="02040503050406030204" pitchFamily="18" charset="0"/>
                      </a:rPr>
                      <m:t>𝐙</m:t>
                    </m:r>
                    <m:r>
                      <a:rPr lang="en-US" sz="2800" b="1" i="1">
                        <a:latin typeface="Cambria Math" panose="02040503050406030204" pitchFamily="18" charset="0"/>
                      </a:rPr>
                      <m:t> </m:t>
                    </m:r>
                  </m:oMath>
                </a14:m>
                <a:r>
                  <a:rPr lang="en-US" sz="2800" dirty="0">
                    <a:solidFill>
                      <a:schemeClr val="tx1"/>
                    </a:solidFill>
                  </a:rPr>
                  <a:t>|T=1:</a:t>
                </a:r>
                <a:br>
                  <a:rPr lang="en-US" sz="2800" dirty="0">
                    <a:solidFill>
                      <a:schemeClr val="tx1"/>
                    </a:solidFill>
                  </a:rPr>
                </a:br>
                <a:r>
                  <a:rPr lang="en-US" sz="2800" dirty="0">
                    <a:solidFill>
                      <a:schemeClr val="tx1"/>
                    </a:solidFill>
                  </a:rPr>
                  <a:t>     </a:t>
                </a:r>
                <a:r>
                  <a:rPr lang="en-US" sz="2800" dirty="0" err="1">
                    <a:solidFill>
                      <a:schemeClr val="tx1"/>
                    </a:solidFill>
                  </a:rPr>
                  <a:t>forall</a:t>
                </a:r>
                <a:r>
                  <a:rPr lang="en-US" sz="2800" dirty="0">
                    <a:solidFill>
                      <a:schemeClr val="tx1"/>
                    </a:solidFill>
                  </a:rPr>
                  <a:t> z:   </a:t>
                </a:r>
                <a14:m>
                  <m:oMath xmlns:m="http://schemas.openxmlformats.org/officeDocument/2006/math">
                    <m:r>
                      <m:rPr>
                        <m:sty m:val="p"/>
                      </m:rPr>
                      <a:rPr lang="en-US" sz="2800">
                        <a:solidFill>
                          <a:schemeClr val="tx1"/>
                        </a:solidFill>
                        <a:latin typeface="Cambria Math" panose="02040503050406030204" pitchFamily="18" charset="0"/>
                      </a:rPr>
                      <m:t>P</m:t>
                    </m:r>
                    <m:d>
                      <m:dPr>
                        <m:ctrlPr>
                          <a:rPr lang="en-US" sz="2800" i="1">
                            <a:solidFill>
                              <a:schemeClr val="tx1"/>
                            </a:solidFill>
                            <a:latin typeface="Cambria Math"/>
                          </a:rPr>
                        </m:ctrlPr>
                      </m:dPr>
                      <m:e>
                        <m:r>
                          <a:rPr lang="en-US" sz="2800" b="1">
                            <a:latin typeface="Cambria Math" panose="02040503050406030204" pitchFamily="18" charset="0"/>
                          </a:rPr>
                          <m:t>𝐙</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z</m:t>
                        </m:r>
                      </m:e>
                      <m:e>
                        <m:r>
                          <m:rPr>
                            <m:sty m:val="p"/>
                          </m:rPr>
                          <a:rPr lang="en-US" sz="2800">
                            <a:solidFill>
                              <a:schemeClr val="tx1"/>
                            </a:solidFill>
                            <a:latin typeface="Cambria Math" panose="02040503050406030204" pitchFamily="18" charset="0"/>
                          </a:rPr>
                          <m:t>T</m:t>
                        </m:r>
                        <m:r>
                          <a:rPr lang="en-US" sz="2800">
                            <a:solidFill>
                              <a:schemeClr val="tx1"/>
                            </a:solidFill>
                            <a:latin typeface="Cambria Math" panose="02040503050406030204" pitchFamily="18" charset="0"/>
                          </a:rPr>
                          <m:t>=0</m:t>
                        </m:r>
                      </m:e>
                    </m:d>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P</m:t>
                    </m:r>
                    <m:r>
                      <a:rPr lang="en-US" sz="2800">
                        <a:solidFill>
                          <a:schemeClr val="tx1"/>
                        </a:solidFill>
                        <a:latin typeface="Cambria Math" panose="02040503050406030204" pitchFamily="18" charset="0"/>
                      </a:rPr>
                      <m:t>(</m:t>
                    </m:r>
                    <m:r>
                      <a:rPr lang="en-US" sz="2800" b="1">
                        <a:latin typeface="Cambria Math" panose="02040503050406030204" pitchFamily="18" charset="0"/>
                      </a:rPr>
                      <m:t>𝐙</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z</m:t>
                    </m:r>
                    <m:r>
                      <a:rPr lang="en-US" sz="2800">
                        <a:solidFill>
                          <a:schemeClr val="tx1"/>
                        </a:solidFill>
                        <a:latin typeface="Cambria Math" panose="02040503050406030204" pitchFamily="18" charset="0"/>
                      </a:rPr>
                      <m:t>|</m:t>
                    </m:r>
                    <m:r>
                      <m:rPr>
                        <m:sty m:val="p"/>
                      </m:rPr>
                      <a:rPr lang="en-US" sz="2800">
                        <a:solidFill>
                          <a:schemeClr val="tx1"/>
                        </a:solidFill>
                        <a:latin typeface="Cambria Math" panose="02040503050406030204" pitchFamily="18" charset="0"/>
                      </a:rPr>
                      <m:t>T</m:t>
                    </m:r>
                    <m:r>
                      <a:rPr lang="en-US" sz="2800">
                        <a:solidFill>
                          <a:schemeClr val="tx1"/>
                        </a:solidFill>
                        <a:latin typeface="Cambria Math" panose="02040503050406030204" pitchFamily="18" charset="0"/>
                      </a:rPr>
                      <m:t>=1)</m:t>
                    </m:r>
                  </m:oMath>
                </a14:m>
                <a:endParaRPr lang="en-US" sz="2800" dirty="0">
                  <a:solidFill>
                    <a:schemeClr val="tx1"/>
                  </a:solidFill>
                </a:endParaRPr>
              </a:p>
            </p:txBody>
          </p:sp>
        </mc:Choice>
        <mc:Fallback xmlns="">
          <p:sp>
            <p:nvSpPr>
              <p:cNvPr id="12" name="Rectangle 11">
                <a:extLst>
                  <a:ext uri="{FF2B5EF4-FFF2-40B4-BE49-F238E27FC236}">
                    <a16:creationId xmlns:a16="http://schemas.microsoft.com/office/drawing/2014/main" id="{2AB5CEF1-A90A-7E4B-A539-EBD96611D445}"/>
                  </a:ext>
                </a:extLst>
              </p:cNvPr>
              <p:cNvSpPr>
                <a:spLocks noRot="1" noChangeAspect="1" noMove="1" noResize="1" noEditPoints="1" noAdjustHandles="1" noChangeArrowheads="1" noChangeShapeType="1" noTextEdit="1"/>
              </p:cNvSpPr>
              <p:nvPr/>
            </p:nvSpPr>
            <p:spPr>
              <a:xfrm>
                <a:off x="571500" y="4387650"/>
                <a:ext cx="8115300" cy="1384995"/>
              </a:xfrm>
              <a:prstGeom prst="rect">
                <a:avLst/>
              </a:prstGeom>
              <a:blipFill>
                <a:blip r:embed="rId5"/>
                <a:stretch>
                  <a:fillRect/>
                </a:stretch>
              </a:blipFill>
              <a:effectLst/>
            </p:spPr>
            <p:txBody>
              <a:bodyPr/>
              <a:lstStyle/>
              <a:p>
                <a:r>
                  <a:rPr lang="en-US">
                    <a:noFill/>
                  </a:rPr>
                  <a:t> </a:t>
                </a:r>
              </a:p>
            </p:txBody>
          </p:sp>
        </mc:Fallback>
      </mc:AlternateContent>
      <p:sp>
        <p:nvSpPr>
          <p:cNvPr id="13" name="TextBox 12">
            <a:extLst>
              <a:ext uri="{FF2B5EF4-FFF2-40B4-BE49-F238E27FC236}">
                <a16:creationId xmlns="" xmlns:a16="http://schemas.microsoft.com/office/drawing/2014/main" id="{FD8AAABA-0799-AE47-B154-C1F9B78B12C1}"/>
              </a:ext>
            </a:extLst>
          </p:cNvPr>
          <p:cNvSpPr txBox="1"/>
          <p:nvPr/>
        </p:nvSpPr>
        <p:spPr>
          <a:xfrm>
            <a:off x="457200" y="3199629"/>
            <a:ext cx="8423382" cy="954107"/>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800" dirty="0"/>
              <a:t>Informally: </a:t>
            </a:r>
            <a:r>
              <a:rPr lang="en-US" sz="2800" b="1" dirty="0"/>
              <a:t>Q</a:t>
            </a:r>
            <a:r>
              <a:rPr lang="en-US" sz="2800" dirty="0"/>
              <a:t> is unbiased if the difference between its answers is equal to the ATE</a:t>
            </a:r>
          </a:p>
        </p:txBody>
      </p:sp>
      <mc:AlternateContent xmlns:mc="http://schemas.openxmlformats.org/markup-compatibility/2006" xmlns:a14="http://schemas.microsoft.com/office/drawing/2010/main">
        <mc:Choice Requires="a14">
          <p:sp>
            <p:nvSpPr>
              <p:cNvPr id="5" name="Rectangle 4">
                <a:extLst>
                  <a:ext uri="{FF2B5EF4-FFF2-40B4-BE49-F238E27FC236}">
                    <a16:creationId xmlns="" xmlns:a16="http://schemas.microsoft.com/office/drawing/2014/main" id="{4A55B9D1-51A3-4F47-8A10-4EC8C57F9D88}"/>
                  </a:ext>
                </a:extLst>
              </p:cNvPr>
              <p:cNvSpPr/>
              <p:nvPr/>
            </p:nvSpPr>
            <p:spPr>
              <a:xfrm>
                <a:off x="26498" y="5914120"/>
                <a:ext cx="9227398" cy="523220"/>
              </a:xfrm>
              <a:prstGeom prst="rect">
                <a:avLst/>
              </a:prstGeom>
            </p:spPr>
            <p:txBody>
              <a:bodyPr wrap="none">
                <a:spAutoFit/>
              </a:bodyPr>
              <a:lstStyle/>
              <a:p>
                <a:r>
                  <a:rPr lang="en-US" sz="2800" dirty="0">
                    <a:solidFill>
                      <a:schemeClr val="tx1"/>
                    </a:solidFill>
                  </a:rPr>
                  <a:t>Bias can be </a:t>
                </a:r>
                <a:r>
                  <a:rPr lang="en-US" sz="2800" dirty="0">
                    <a:solidFill>
                      <a:srgbClr val="FF0000"/>
                    </a:solidFill>
                  </a:rPr>
                  <a:t>detected</a:t>
                </a:r>
                <a:r>
                  <a:rPr lang="en-US" sz="2800" dirty="0">
                    <a:solidFill>
                      <a:schemeClr val="tx1"/>
                    </a:solidFill>
                  </a:rPr>
                  <a:t> by testing if </a:t>
                </a:r>
                <a14:m>
                  <m:oMath xmlns:m="http://schemas.openxmlformats.org/officeDocument/2006/math">
                    <m:r>
                      <a:rPr lang="en-US" sz="2800" b="1">
                        <a:latin typeface="Cambria Math" panose="02040503050406030204" pitchFamily="18" charset="0"/>
                      </a:rPr>
                      <m:t>𝐙</m:t>
                    </m:r>
                  </m:oMath>
                </a14:m>
                <a:r>
                  <a:rPr lang="en-US" sz="2800" dirty="0">
                    <a:solidFill>
                      <a:schemeClr val="tx1"/>
                    </a:solidFill>
                  </a:rPr>
                  <a:t> and T are not independent</a:t>
                </a:r>
              </a:p>
            </p:txBody>
          </p:sp>
        </mc:Choice>
        <mc:Fallback xmlns="">
          <p:sp>
            <p:nvSpPr>
              <p:cNvPr id="5" name="Rectangle 4">
                <a:extLst>
                  <a:ext uri="{FF2B5EF4-FFF2-40B4-BE49-F238E27FC236}">
                    <a16:creationId xmlns:a16="http://schemas.microsoft.com/office/drawing/2014/main" id="{4A55B9D1-51A3-4F47-8A10-4EC8C57F9D88}"/>
                  </a:ext>
                </a:extLst>
              </p:cNvPr>
              <p:cNvSpPr>
                <a:spLocks noRot="1" noChangeAspect="1" noMove="1" noResize="1" noEditPoints="1" noAdjustHandles="1" noChangeArrowheads="1" noChangeShapeType="1" noTextEdit="1"/>
              </p:cNvSpPr>
              <p:nvPr/>
            </p:nvSpPr>
            <p:spPr>
              <a:xfrm>
                <a:off x="26498" y="5914120"/>
                <a:ext cx="9227398" cy="523220"/>
              </a:xfrm>
              <a:prstGeom prst="rect">
                <a:avLst/>
              </a:prstGeom>
              <a:blipFill>
                <a:blip r:embed="rId6"/>
                <a:stretch>
                  <a:fillRect l="-1236" t="-11905" r="-275" b="-28571"/>
                </a:stretch>
              </a:blipFill>
            </p:spPr>
            <p:txBody>
              <a:bodyPr/>
              <a:lstStyle/>
              <a:p>
                <a:r>
                  <a:rPr lang="en-US">
                    <a:noFill/>
                  </a:rPr>
                  <a:t> </a:t>
                </a:r>
              </a:p>
            </p:txBody>
          </p:sp>
        </mc:Fallback>
      </mc:AlternateContent>
    </p:spTree>
    <p:extLst>
      <p:ext uri="{BB962C8B-B14F-4D97-AF65-F5344CB8AC3E}">
        <p14:creationId xmlns:p14="http://schemas.microsoft.com/office/powerpoint/2010/main" val="302741514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D360D8A-0B8A-EC4D-B405-16E722744D9E}"/>
              </a:ext>
            </a:extLst>
          </p:cNvPr>
          <p:cNvSpPr>
            <a:spLocks noGrp="1"/>
          </p:cNvSpPr>
          <p:nvPr>
            <p:ph type="title"/>
          </p:nvPr>
        </p:nvSpPr>
        <p:spPr/>
        <p:txBody>
          <a:bodyPr>
            <a:normAutofit/>
          </a:bodyPr>
          <a:lstStyle/>
          <a:p>
            <a:r>
              <a:rPr lang="en-US" dirty="0"/>
              <a:t>Explain Bias</a:t>
            </a:r>
          </a:p>
        </p:txBody>
      </p:sp>
      <p:sp>
        <p:nvSpPr>
          <p:cNvPr id="5" name="Rectangle 4">
            <a:extLst>
              <a:ext uri="{FF2B5EF4-FFF2-40B4-BE49-F238E27FC236}">
                <a16:creationId xmlns="" xmlns:a16="http://schemas.microsoft.com/office/drawing/2014/main" id="{47C7A50E-16BA-434C-B26A-6E0AA5B207A7}"/>
              </a:ext>
            </a:extLst>
          </p:cNvPr>
          <p:cNvSpPr/>
          <p:nvPr/>
        </p:nvSpPr>
        <p:spPr>
          <a:xfrm>
            <a:off x="697230" y="1417638"/>
            <a:ext cx="7989570" cy="938719"/>
          </a:xfrm>
          <a:prstGeom prst="rect">
            <a:avLst/>
          </a:prstGeom>
        </p:spPr>
        <p:txBody>
          <a:bodyPr wrap="square">
            <a:spAutoFit/>
          </a:bodyPr>
          <a:lstStyle/>
          <a:p>
            <a:endParaRPr lang="en-US" sz="1800" b="1" dirty="0"/>
          </a:p>
          <a:p>
            <a:endParaRPr lang="en-US" sz="1800" b="1" dirty="0"/>
          </a:p>
          <a:p>
            <a:endParaRPr lang="en-US" dirty="0"/>
          </a:p>
        </p:txBody>
      </p:sp>
      <p:sp>
        <p:nvSpPr>
          <p:cNvPr id="6" name="Rectangle 5">
            <a:extLst>
              <a:ext uri="{FF2B5EF4-FFF2-40B4-BE49-F238E27FC236}">
                <a16:creationId xmlns="" xmlns:a16="http://schemas.microsoft.com/office/drawing/2014/main" id="{956C43F7-1DF6-7F49-9566-EFFEE57EC1B0}"/>
              </a:ext>
            </a:extLst>
          </p:cNvPr>
          <p:cNvSpPr/>
          <p:nvPr/>
        </p:nvSpPr>
        <p:spPr>
          <a:xfrm>
            <a:off x="271463" y="1417639"/>
            <a:ext cx="8415337" cy="1384995"/>
          </a:xfrm>
          <a:prstGeom prst="rect">
            <a:avLst/>
          </a:prstGeom>
        </p:spPr>
        <p:txBody>
          <a:bodyPr wrap="square">
            <a:spAutoFit/>
          </a:bodyPr>
          <a:lstStyle/>
          <a:p>
            <a:pPr>
              <a:lnSpc>
                <a:spcPct val="150000"/>
              </a:lnSpc>
            </a:pPr>
            <a:endParaRPr lang="en-US" sz="2400" dirty="0"/>
          </a:p>
          <a:p>
            <a:pPr lvl="1"/>
            <a:endParaRPr lang="en-US" sz="2400" dirty="0"/>
          </a:p>
          <a:p>
            <a:pPr lvl="1"/>
            <a:endParaRPr lang="en-US" sz="2400" dirty="0"/>
          </a:p>
        </p:txBody>
      </p:sp>
      <p:sp>
        <p:nvSpPr>
          <p:cNvPr id="3" name="Slide Number Placeholder 2">
            <a:extLst>
              <a:ext uri="{FF2B5EF4-FFF2-40B4-BE49-F238E27FC236}">
                <a16:creationId xmlns="" xmlns:a16="http://schemas.microsoft.com/office/drawing/2014/main" id="{CEA38F00-9F45-1D45-9DEE-3C2D5D5A36FB}"/>
              </a:ext>
            </a:extLst>
          </p:cNvPr>
          <p:cNvSpPr>
            <a:spLocks noGrp="1"/>
          </p:cNvSpPr>
          <p:nvPr>
            <p:ph type="sldNum" sz="quarter" idx="12"/>
          </p:nvPr>
        </p:nvSpPr>
        <p:spPr/>
        <p:txBody>
          <a:bodyPr/>
          <a:lstStyle/>
          <a:p>
            <a:fld id="{957239CD-2F0E-0D4D-84EB-78B480075DD5}" type="slidenum">
              <a:rPr lang="en-US" smtClean="0"/>
              <a:t>23</a:t>
            </a:fld>
            <a:endParaRPr lang="en-US" dirty="0"/>
          </a:p>
        </p:txBody>
      </p:sp>
      <p:sp>
        <p:nvSpPr>
          <p:cNvPr id="88" name="Oval 7">
            <a:extLst>
              <a:ext uri="{FF2B5EF4-FFF2-40B4-BE49-F238E27FC236}">
                <a16:creationId xmlns="" xmlns:a16="http://schemas.microsoft.com/office/drawing/2014/main" id="{768B2FD2-59CE-4747-AC81-3313396BE908}"/>
              </a:ext>
            </a:extLst>
          </p:cNvPr>
          <p:cNvSpPr>
            <a:spLocks noChangeArrowheads="1"/>
          </p:cNvSpPr>
          <p:nvPr/>
        </p:nvSpPr>
        <p:spPr bwMode="auto">
          <a:xfrm>
            <a:off x="6931761" y="3098456"/>
            <a:ext cx="583191" cy="537967"/>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Y</a:t>
            </a:r>
            <a:endParaRPr lang="en-US" altLang="en-US" sz="2400" dirty="0">
              <a:latin typeface="Calibri" panose="020F0502020204030204" pitchFamily="34" charset="0"/>
            </a:endParaRPr>
          </a:p>
        </p:txBody>
      </p:sp>
      <p:cxnSp>
        <p:nvCxnSpPr>
          <p:cNvPr id="89" name="Straight Arrow Connector 88">
            <a:extLst>
              <a:ext uri="{FF2B5EF4-FFF2-40B4-BE49-F238E27FC236}">
                <a16:creationId xmlns="" xmlns:a16="http://schemas.microsoft.com/office/drawing/2014/main" id="{985963D9-6C6B-584A-9647-FA249F5FB077}"/>
              </a:ext>
            </a:extLst>
          </p:cNvPr>
          <p:cNvCxnSpPr>
            <a:cxnSpLocks/>
            <a:stCxn id="94" idx="6"/>
            <a:endCxn id="88" idx="2"/>
          </p:cNvCxnSpPr>
          <p:nvPr/>
        </p:nvCxnSpPr>
        <p:spPr>
          <a:xfrm>
            <a:off x="4662507" y="3355008"/>
            <a:ext cx="2269254" cy="12432"/>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90" name="Straight Arrow Connector 89">
            <a:extLst>
              <a:ext uri="{FF2B5EF4-FFF2-40B4-BE49-F238E27FC236}">
                <a16:creationId xmlns="" xmlns:a16="http://schemas.microsoft.com/office/drawing/2014/main" id="{7B6B7AF8-52C9-FB4B-9E9A-E16D7E5D0E0B}"/>
              </a:ext>
            </a:extLst>
          </p:cNvPr>
          <p:cNvCxnSpPr>
            <a:cxnSpLocks/>
            <a:stCxn id="93" idx="5"/>
            <a:endCxn id="88" idx="1"/>
          </p:cNvCxnSpPr>
          <p:nvPr/>
        </p:nvCxnSpPr>
        <p:spPr>
          <a:xfrm>
            <a:off x="5607874" y="2461667"/>
            <a:ext cx="1409293" cy="715572"/>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91" name="Straight Arrow Connector 90">
            <a:extLst>
              <a:ext uri="{FF2B5EF4-FFF2-40B4-BE49-F238E27FC236}">
                <a16:creationId xmlns="" xmlns:a16="http://schemas.microsoft.com/office/drawing/2014/main" id="{93988365-6FBB-7641-9B0C-8C749D6B1A4A}"/>
              </a:ext>
            </a:extLst>
          </p:cNvPr>
          <p:cNvCxnSpPr>
            <a:cxnSpLocks/>
            <a:stCxn id="93" idx="3"/>
            <a:endCxn id="94" idx="7"/>
          </p:cNvCxnSpPr>
          <p:nvPr/>
        </p:nvCxnSpPr>
        <p:spPr>
          <a:xfrm flipH="1">
            <a:off x="4577101" y="2461667"/>
            <a:ext cx="610464" cy="702548"/>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pic>
        <p:nvPicPr>
          <p:cNvPr id="92" name="Picture 91">
            <a:extLst>
              <a:ext uri="{FF2B5EF4-FFF2-40B4-BE49-F238E27FC236}">
                <a16:creationId xmlns="" xmlns:a16="http://schemas.microsoft.com/office/drawing/2014/main" id="{D8E6C4C7-5512-5146-9A8E-6AB7BF41F84E}"/>
              </a:ext>
            </a:extLst>
          </p:cNvPr>
          <p:cNvPicPr>
            <a:picLocks noChangeAspect="1"/>
          </p:cNvPicPr>
          <p:nvPr/>
        </p:nvPicPr>
        <p:blipFill>
          <a:blip r:embed="rId3"/>
          <a:stretch>
            <a:fillRect/>
          </a:stretch>
        </p:blipFill>
        <p:spPr>
          <a:xfrm>
            <a:off x="5584694" y="3068970"/>
            <a:ext cx="392555" cy="523112"/>
          </a:xfrm>
          <a:prstGeom prst="rect">
            <a:avLst/>
          </a:prstGeom>
        </p:spPr>
      </p:pic>
      <mc:AlternateContent xmlns:mc="http://schemas.openxmlformats.org/markup-compatibility/2006" xmlns:a14="http://schemas.microsoft.com/office/drawing/2010/main">
        <mc:Choice Requires="a14">
          <p:sp>
            <p:nvSpPr>
              <p:cNvPr id="93" name="Oval 5">
                <a:extLst>
                  <a:ext uri="{FF2B5EF4-FFF2-40B4-BE49-F238E27FC236}">
                    <a16:creationId xmlns="" xmlns:a16="http://schemas.microsoft.com/office/drawing/2014/main" id="{2EE7ECC0-2B41-354C-A417-B787FD8CFF12}"/>
                  </a:ext>
                </a:extLst>
              </p:cNvPr>
              <p:cNvSpPr>
                <a:spLocks noChangeArrowheads="1"/>
              </p:cNvSpPr>
              <p:nvPr/>
            </p:nvSpPr>
            <p:spPr bwMode="auto">
              <a:xfrm>
                <a:off x="5100516" y="2022511"/>
                <a:ext cx="594407" cy="514503"/>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14:m>
                  <m:oMathPara xmlns:m="http://schemas.openxmlformats.org/officeDocument/2006/math">
                    <m:oMathParaPr>
                      <m:jc m:val="centerGroup"/>
                    </m:oMathParaPr>
                    <m:oMath xmlns:m="http://schemas.openxmlformats.org/officeDocument/2006/math">
                      <m:sSub>
                        <m:sSubPr>
                          <m:ctrlPr>
                            <a:rPr lang="en-US" altLang="en-US" sz="1800" b="0" i="1" smtClean="0">
                              <a:latin typeface="Cambria Math"/>
                            </a:rPr>
                          </m:ctrlPr>
                        </m:sSubPr>
                        <m:e>
                          <m:r>
                            <a:rPr lang="en-US" altLang="en-US" sz="1800" b="0" i="0" smtClean="0">
                              <a:latin typeface="Cambria Math" panose="02040503050406030204" pitchFamily="18" charset="0"/>
                            </a:rPr>
                            <m:t>  </m:t>
                          </m:r>
                          <m:r>
                            <m:rPr>
                              <m:sty m:val="p"/>
                            </m:rPr>
                            <a:rPr lang="en-US" altLang="en-US" sz="1800" b="0" i="0" smtClean="0">
                              <a:latin typeface="Cambria Math" panose="02040503050406030204" pitchFamily="18" charset="0"/>
                            </a:rPr>
                            <m:t>Z</m:t>
                          </m:r>
                        </m:e>
                        <m:sub>
                          <m:r>
                            <a:rPr lang="en-US" altLang="en-US" sz="1800" b="0" i="0" smtClean="0">
                              <a:latin typeface="Cambria Math" panose="02040503050406030204" pitchFamily="18" charset="0"/>
                            </a:rPr>
                            <m:t>2</m:t>
                          </m:r>
                        </m:sub>
                      </m:sSub>
                    </m:oMath>
                  </m:oMathPara>
                </a14:m>
                <a:endParaRPr lang="en-US" altLang="en-US" sz="1800" dirty="0">
                  <a:latin typeface="Calibri" panose="020F0502020204030204" pitchFamily="34" charset="0"/>
                </a:endParaRPr>
              </a:p>
            </p:txBody>
          </p:sp>
        </mc:Choice>
        <mc:Fallback xmlns="">
          <p:sp>
            <p:nvSpPr>
              <p:cNvPr id="93" name="Oval 5">
                <a:extLst>
                  <a:ext uri="{FF2B5EF4-FFF2-40B4-BE49-F238E27FC236}">
                    <a16:creationId xmlns:a16="http://schemas.microsoft.com/office/drawing/2014/main" id="{2EE7ECC0-2B41-354C-A417-B787FD8CFF12}"/>
                  </a:ext>
                </a:extLst>
              </p:cNvPr>
              <p:cNvSpPr>
                <a:spLocks noRot="1" noChangeAspect="1" noMove="1" noResize="1" noEditPoints="1" noAdjustHandles="1" noChangeArrowheads="1" noChangeShapeType="1" noTextEdit="1"/>
              </p:cNvSpPr>
              <p:nvPr/>
            </p:nvSpPr>
            <p:spPr bwMode="auto">
              <a:xfrm>
                <a:off x="5100516" y="2022511"/>
                <a:ext cx="594407" cy="514503"/>
              </a:xfrm>
              <a:prstGeom prst="ellipse">
                <a:avLst/>
              </a:prstGeom>
              <a:blipFill>
                <a:blip r:embed="rId5"/>
                <a:stretch>
                  <a:fillRect l="-2083"/>
                </a:stretch>
              </a:blipFill>
              <a:ln w="9525">
                <a:solidFill>
                  <a:schemeClr val="accent2"/>
                </a:solidFill>
                <a:round/>
                <a:headEnd/>
                <a:tailEnd/>
              </a:ln>
            </p:spPr>
            <p:txBody>
              <a:bodyPr/>
              <a:lstStyle/>
              <a:p>
                <a:r>
                  <a:rPr lang="en-US">
                    <a:noFill/>
                  </a:rPr>
                  <a:t> </a:t>
                </a:r>
              </a:p>
            </p:txBody>
          </p:sp>
        </mc:Fallback>
      </mc:AlternateContent>
      <p:sp>
        <p:nvSpPr>
          <p:cNvPr id="94" name="Oval 6">
            <a:extLst>
              <a:ext uri="{FF2B5EF4-FFF2-40B4-BE49-F238E27FC236}">
                <a16:creationId xmlns="" xmlns:a16="http://schemas.microsoft.com/office/drawing/2014/main" id="{04018EDC-F86E-514C-96A9-72E482AEB952}"/>
              </a:ext>
            </a:extLst>
          </p:cNvPr>
          <p:cNvSpPr>
            <a:spLocks noChangeArrowheads="1"/>
          </p:cNvSpPr>
          <p:nvPr/>
        </p:nvSpPr>
        <p:spPr bwMode="auto">
          <a:xfrm>
            <a:off x="4079316" y="3085186"/>
            <a:ext cx="583191" cy="539644"/>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T</a:t>
            </a:r>
            <a:endParaRPr lang="en-US" altLang="en-US" sz="2400" dirty="0">
              <a:latin typeface="Calibri" panose="020F0502020204030204" pitchFamily="34" charset="0"/>
            </a:endParaRPr>
          </a:p>
        </p:txBody>
      </p:sp>
      <mc:AlternateContent xmlns:mc="http://schemas.openxmlformats.org/markup-compatibility/2006" xmlns:a14="http://schemas.microsoft.com/office/drawing/2010/main">
        <mc:Choice Requires="a14">
          <p:sp>
            <p:nvSpPr>
              <p:cNvPr id="95" name="Oval 5">
                <a:extLst>
                  <a:ext uri="{FF2B5EF4-FFF2-40B4-BE49-F238E27FC236}">
                    <a16:creationId xmlns="" xmlns:a16="http://schemas.microsoft.com/office/drawing/2014/main" id="{D08928C5-3BA4-094E-980D-1312D7FCBE46}"/>
                  </a:ext>
                </a:extLst>
              </p:cNvPr>
              <p:cNvSpPr>
                <a:spLocks noChangeArrowheads="1"/>
              </p:cNvSpPr>
              <p:nvPr/>
            </p:nvSpPr>
            <p:spPr bwMode="auto">
              <a:xfrm>
                <a:off x="4446020" y="2034834"/>
                <a:ext cx="594407" cy="514503"/>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14:m>
                  <m:oMathPara xmlns:m="http://schemas.openxmlformats.org/officeDocument/2006/math">
                    <m:oMathParaPr>
                      <m:jc m:val="centerGroup"/>
                    </m:oMathParaPr>
                    <m:oMath xmlns:m="http://schemas.openxmlformats.org/officeDocument/2006/math">
                      <m:sSub>
                        <m:sSubPr>
                          <m:ctrlPr>
                            <a:rPr lang="en-US" altLang="en-US" sz="1800" b="0" i="1" smtClean="0">
                              <a:latin typeface="Cambria Math"/>
                            </a:rPr>
                          </m:ctrlPr>
                        </m:sSubPr>
                        <m:e>
                          <m:r>
                            <a:rPr lang="en-US" altLang="en-US" sz="1800" b="0" i="0" smtClean="0">
                              <a:latin typeface="Cambria Math" panose="02040503050406030204" pitchFamily="18" charset="0"/>
                            </a:rPr>
                            <m:t>  </m:t>
                          </m:r>
                          <m:r>
                            <m:rPr>
                              <m:sty m:val="p"/>
                            </m:rPr>
                            <a:rPr lang="en-US" altLang="en-US" sz="1800" b="0" i="0" smtClean="0">
                              <a:latin typeface="Cambria Math" panose="02040503050406030204" pitchFamily="18" charset="0"/>
                            </a:rPr>
                            <m:t>Z</m:t>
                          </m:r>
                        </m:e>
                        <m:sub>
                          <m:r>
                            <a:rPr lang="en-US" altLang="en-US" sz="1800" b="0" i="0" smtClean="0">
                              <a:latin typeface="Cambria Math" panose="02040503050406030204" pitchFamily="18" charset="0"/>
                            </a:rPr>
                            <m:t>1</m:t>
                          </m:r>
                        </m:sub>
                      </m:sSub>
                    </m:oMath>
                  </m:oMathPara>
                </a14:m>
                <a:endParaRPr lang="en-US" altLang="en-US" sz="1800" dirty="0">
                  <a:latin typeface="Calibri" panose="020F0502020204030204" pitchFamily="34" charset="0"/>
                </a:endParaRPr>
              </a:p>
            </p:txBody>
          </p:sp>
        </mc:Choice>
        <mc:Fallback xmlns="">
          <p:sp>
            <p:nvSpPr>
              <p:cNvPr id="95" name="Oval 5">
                <a:extLst>
                  <a:ext uri="{FF2B5EF4-FFF2-40B4-BE49-F238E27FC236}">
                    <a16:creationId xmlns:a16="http://schemas.microsoft.com/office/drawing/2014/main" id="{D08928C5-3BA4-094E-980D-1312D7FCBE46}"/>
                  </a:ext>
                </a:extLst>
              </p:cNvPr>
              <p:cNvSpPr>
                <a:spLocks noRot="1" noChangeAspect="1" noMove="1" noResize="1" noEditPoints="1" noAdjustHandles="1" noChangeArrowheads="1" noChangeShapeType="1" noTextEdit="1"/>
              </p:cNvSpPr>
              <p:nvPr/>
            </p:nvSpPr>
            <p:spPr bwMode="auto">
              <a:xfrm>
                <a:off x="4446020" y="2034834"/>
                <a:ext cx="594407" cy="514503"/>
              </a:xfrm>
              <a:prstGeom prst="ellipse">
                <a:avLst/>
              </a:prstGeom>
              <a:blipFill>
                <a:blip r:embed="rId6"/>
                <a:stretch>
                  <a:fillRect/>
                </a:stretch>
              </a:blipFill>
              <a:ln w="9525">
                <a:solidFill>
                  <a:schemeClr val="accent2"/>
                </a:solidFill>
                <a:round/>
                <a:headEnd/>
                <a:tailEnd/>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6" name="Oval 5">
                <a:extLst>
                  <a:ext uri="{FF2B5EF4-FFF2-40B4-BE49-F238E27FC236}">
                    <a16:creationId xmlns="" xmlns:a16="http://schemas.microsoft.com/office/drawing/2014/main" id="{15685802-9176-1E41-8203-3DFD3BB8E265}"/>
                  </a:ext>
                </a:extLst>
              </p:cNvPr>
              <p:cNvSpPr>
                <a:spLocks noChangeArrowheads="1"/>
              </p:cNvSpPr>
              <p:nvPr/>
            </p:nvSpPr>
            <p:spPr bwMode="auto">
              <a:xfrm>
                <a:off x="6581147" y="2017063"/>
                <a:ext cx="594407" cy="514503"/>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14:m>
                  <m:oMathPara xmlns:m="http://schemas.openxmlformats.org/officeDocument/2006/math">
                    <m:oMathParaPr>
                      <m:jc m:val="centerGroup"/>
                    </m:oMathParaPr>
                    <m:oMath xmlns:m="http://schemas.openxmlformats.org/officeDocument/2006/math">
                      <m:sSub>
                        <m:sSubPr>
                          <m:ctrlPr>
                            <a:rPr lang="en-US" altLang="en-US" sz="1800" b="0" i="1" smtClean="0">
                              <a:latin typeface="Cambria Math"/>
                            </a:rPr>
                          </m:ctrlPr>
                        </m:sSubPr>
                        <m:e>
                          <m:r>
                            <a:rPr lang="en-US" altLang="en-US" sz="1800" b="0" i="0" smtClean="0">
                              <a:latin typeface="Cambria Math" panose="02040503050406030204" pitchFamily="18" charset="0"/>
                            </a:rPr>
                            <m:t>  </m:t>
                          </m:r>
                          <m:r>
                            <m:rPr>
                              <m:sty m:val="p"/>
                            </m:rPr>
                            <a:rPr lang="en-US" altLang="en-US" sz="1800" b="0" i="0" smtClean="0">
                              <a:latin typeface="Cambria Math" panose="02040503050406030204" pitchFamily="18" charset="0"/>
                            </a:rPr>
                            <m:t>Z</m:t>
                          </m:r>
                        </m:e>
                        <m:sub>
                          <m:r>
                            <m:rPr>
                              <m:sty m:val="p"/>
                            </m:rPr>
                            <a:rPr lang="en-US" altLang="en-US" sz="1800" b="0" i="0" smtClean="0">
                              <a:latin typeface="Cambria Math" panose="02040503050406030204" pitchFamily="18" charset="0"/>
                            </a:rPr>
                            <m:t>k</m:t>
                          </m:r>
                        </m:sub>
                      </m:sSub>
                    </m:oMath>
                  </m:oMathPara>
                </a14:m>
                <a:endParaRPr lang="en-US" altLang="en-US" sz="1800" dirty="0">
                  <a:latin typeface="Calibri" panose="020F0502020204030204" pitchFamily="34" charset="0"/>
                </a:endParaRPr>
              </a:p>
            </p:txBody>
          </p:sp>
        </mc:Choice>
        <mc:Fallback xmlns="">
          <p:sp>
            <p:nvSpPr>
              <p:cNvPr id="96" name="Oval 5">
                <a:extLst>
                  <a:ext uri="{FF2B5EF4-FFF2-40B4-BE49-F238E27FC236}">
                    <a16:creationId xmlns:a16="http://schemas.microsoft.com/office/drawing/2014/main" id="{15685802-9176-1E41-8203-3DFD3BB8E265}"/>
                  </a:ext>
                </a:extLst>
              </p:cNvPr>
              <p:cNvSpPr>
                <a:spLocks noRot="1" noChangeAspect="1" noMove="1" noResize="1" noEditPoints="1" noAdjustHandles="1" noChangeArrowheads="1" noChangeShapeType="1" noTextEdit="1"/>
              </p:cNvSpPr>
              <p:nvPr/>
            </p:nvSpPr>
            <p:spPr bwMode="auto">
              <a:xfrm>
                <a:off x="6581147" y="2017063"/>
                <a:ext cx="594407" cy="514503"/>
              </a:xfrm>
              <a:prstGeom prst="ellipse">
                <a:avLst/>
              </a:prstGeom>
              <a:blipFill>
                <a:blip r:embed="rId7"/>
                <a:stretch>
                  <a:fillRect/>
                </a:stretch>
              </a:blipFill>
              <a:ln w="9525">
                <a:solidFill>
                  <a:schemeClr val="accent2"/>
                </a:solidFill>
                <a:round/>
                <a:headEnd/>
                <a:tailEnd/>
              </a:ln>
            </p:spPr>
            <p:txBody>
              <a:bodyPr/>
              <a:lstStyle/>
              <a:p>
                <a:r>
                  <a:rPr lang="en-US">
                    <a:noFill/>
                  </a:rPr>
                  <a:t> </a:t>
                </a:r>
              </a:p>
            </p:txBody>
          </p:sp>
        </mc:Fallback>
      </mc:AlternateContent>
      <p:cxnSp>
        <p:nvCxnSpPr>
          <p:cNvPr id="97" name="Straight Arrow Connector 96">
            <a:extLst>
              <a:ext uri="{FF2B5EF4-FFF2-40B4-BE49-F238E27FC236}">
                <a16:creationId xmlns="" xmlns:a16="http://schemas.microsoft.com/office/drawing/2014/main" id="{44CB09C5-2E25-8143-B9D3-75960A3F98DB}"/>
              </a:ext>
            </a:extLst>
          </p:cNvPr>
          <p:cNvCxnSpPr>
            <a:cxnSpLocks/>
            <a:stCxn id="95" idx="4"/>
            <a:endCxn id="94" idx="7"/>
          </p:cNvCxnSpPr>
          <p:nvPr/>
        </p:nvCxnSpPr>
        <p:spPr>
          <a:xfrm flipH="1">
            <a:off x="4577101" y="2549337"/>
            <a:ext cx="166123" cy="614878"/>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98" name="Straight Arrow Connector 97">
            <a:extLst>
              <a:ext uri="{FF2B5EF4-FFF2-40B4-BE49-F238E27FC236}">
                <a16:creationId xmlns="" xmlns:a16="http://schemas.microsoft.com/office/drawing/2014/main" id="{8A6A8781-9A73-F64E-BED4-99D5B2AFF43C}"/>
              </a:ext>
            </a:extLst>
          </p:cNvPr>
          <p:cNvCxnSpPr>
            <a:cxnSpLocks/>
            <a:stCxn id="95" idx="5"/>
            <a:endCxn id="88" idx="1"/>
          </p:cNvCxnSpPr>
          <p:nvPr/>
        </p:nvCxnSpPr>
        <p:spPr>
          <a:xfrm>
            <a:off x="4953378" y="2473990"/>
            <a:ext cx="2063789" cy="703249"/>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99" name="Straight Arrow Connector 98">
            <a:extLst>
              <a:ext uri="{FF2B5EF4-FFF2-40B4-BE49-F238E27FC236}">
                <a16:creationId xmlns="" xmlns:a16="http://schemas.microsoft.com/office/drawing/2014/main" id="{F780590F-EB8C-204B-AEAC-35E18BDC0DDF}"/>
              </a:ext>
            </a:extLst>
          </p:cNvPr>
          <p:cNvCxnSpPr>
            <a:cxnSpLocks/>
            <a:stCxn id="96" idx="3"/>
            <a:endCxn id="94" idx="6"/>
          </p:cNvCxnSpPr>
          <p:nvPr/>
        </p:nvCxnSpPr>
        <p:spPr>
          <a:xfrm flipH="1">
            <a:off x="4662507" y="2456219"/>
            <a:ext cx="2005689" cy="898789"/>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100" name="Straight Arrow Connector 99">
            <a:extLst>
              <a:ext uri="{FF2B5EF4-FFF2-40B4-BE49-F238E27FC236}">
                <a16:creationId xmlns="" xmlns:a16="http://schemas.microsoft.com/office/drawing/2014/main" id="{F43616CB-E98B-214E-BC84-C16948EDC083}"/>
              </a:ext>
            </a:extLst>
          </p:cNvPr>
          <p:cNvCxnSpPr>
            <a:cxnSpLocks/>
            <a:stCxn id="96" idx="4"/>
            <a:endCxn id="88" idx="1"/>
          </p:cNvCxnSpPr>
          <p:nvPr/>
        </p:nvCxnSpPr>
        <p:spPr>
          <a:xfrm>
            <a:off x="6878351" y="2531566"/>
            <a:ext cx="138816" cy="645673"/>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sp>
        <p:nvSpPr>
          <p:cNvPr id="101" name="Rectangle 100">
            <a:extLst>
              <a:ext uri="{FF2B5EF4-FFF2-40B4-BE49-F238E27FC236}">
                <a16:creationId xmlns="" xmlns:a16="http://schemas.microsoft.com/office/drawing/2014/main" id="{4048F2D5-E60D-0847-8AAA-67BE94C6438B}"/>
              </a:ext>
            </a:extLst>
          </p:cNvPr>
          <p:cNvSpPr/>
          <p:nvPr/>
        </p:nvSpPr>
        <p:spPr>
          <a:xfrm>
            <a:off x="5825780" y="1929627"/>
            <a:ext cx="543739" cy="523220"/>
          </a:xfrm>
          <a:prstGeom prst="rect">
            <a:avLst/>
          </a:prstGeom>
        </p:spPr>
        <p:txBody>
          <a:bodyPr wrap="none">
            <a:spAutoFit/>
          </a:bodyPr>
          <a:lstStyle/>
          <a:p>
            <a:r>
              <a:rPr lang="en-US" sz="2800" dirty="0">
                <a:latin typeface="Helvetica" pitchFamily="2" charset="0"/>
              </a:rPr>
              <a:t>…</a:t>
            </a:r>
            <a:endParaRPr lang="en-US" sz="2400" dirty="0"/>
          </a:p>
        </p:txBody>
      </p:sp>
      <mc:AlternateContent xmlns:mc="http://schemas.openxmlformats.org/markup-compatibility/2006" xmlns:a14="http://schemas.microsoft.com/office/drawing/2010/main">
        <mc:Choice Requires="a14">
          <p:sp>
            <p:nvSpPr>
              <p:cNvPr id="4" name="Rectangle 3">
                <a:extLst>
                  <a:ext uri="{FF2B5EF4-FFF2-40B4-BE49-F238E27FC236}">
                    <a16:creationId xmlns="" xmlns:a16="http://schemas.microsoft.com/office/drawing/2014/main" id="{3AE90AD5-7546-1140-9141-C8ADFE78FB43}"/>
                  </a:ext>
                </a:extLst>
              </p:cNvPr>
              <p:cNvSpPr/>
              <p:nvPr/>
            </p:nvSpPr>
            <p:spPr>
              <a:xfrm>
                <a:off x="2914431" y="1284671"/>
                <a:ext cx="7135420" cy="461665"/>
              </a:xfrm>
              <a:prstGeom prst="rect">
                <a:avLst/>
              </a:prstGeom>
            </p:spPr>
            <p:txBody>
              <a:bodyPr wrap="square">
                <a:spAutoFit/>
              </a:bodyPr>
              <a:lstStyle/>
              <a:p>
                <a:pPr lvl="1"/>
                <a:r>
                  <a:rPr lang="en-US" sz="2400" dirty="0"/>
                  <a:t>Suppose</a:t>
                </a:r>
                <a:r>
                  <a:rPr lang="en-US" sz="2400" b="1" dirty="0"/>
                  <a:t> Q </a:t>
                </a:r>
                <a:r>
                  <a:rPr lang="en-US" sz="2400" dirty="0"/>
                  <a:t>is biased wrt. </a:t>
                </a:r>
                <a14:m>
                  <m:oMath xmlns:m="http://schemas.openxmlformats.org/officeDocument/2006/math">
                    <m:r>
                      <a:rPr lang="en-US" sz="2400" b="1">
                        <a:latin typeface="Cambria Math" panose="02040503050406030204" pitchFamily="18" charset="0"/>
                      </a:rPr>
                      <m:t> </m:t>
                    </m:r>
                    <m:r>
                      <a:rPr lang="en-US" sz="2400" b="1">
                        <a:latin typeface="Cambria Math" panose="02040503050406030204" pitchFamily="18" charset="0"/>
                      </a:rPr>
                      <m:t>𝐙</m:t>
                    </m:r>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a:rPr lang="en-US" sz="2400">
                            <a:latin typeface="Cambria Math" panose="02040503050406030204" pitchFamily="18" charset="0"/>
                          </a:rPr>
                          <m:t>1</m:t>
                        </m:r>
                      </m:sub>
                    </m:sSub>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a:rPr lang="en-US" sz="2400">
                            <a:latin typeface="Cambria Math" panose="02040503050406030204" pitchFamily="18" charset="0"/>
                          </a:rPr>
                          <m:t>2</m:t>
                        </m:r>
                      </m:sub>
                    </m:sSub>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m:rPr>
                            <m:sty m:val="p"/>
                          </m:rPr>
                          <a:rPr lang="en-US" sz="2400">
                            <a:latin typeface="Cambria Math" panose="02040503050406030204" pitchFamily="18" charset="0"/>
                          </a:rPr>
                          <m:t>k</m:t>
                        </m:r>
                      </m:sub>
                    </m:sSub>
                    <m:r>
                      <a:rPr lang="en-US" sz="2400">
                        <a:latin typeface="Cambria Math" panose="02040503050406030204" pitchFamily="18" charset="0"/>
                      </a:rPr>
                      <m:t>}</m:t>
                    </m:r>
                  </m:oMath>
                </a14:m>
                <a:endParaRPr lang="en-US" sz="2400" dirty="0"/>
              </a:p>
            </p:txBody>
          </p:sp>
        </mc:Choice>
        <mc:Fallback xmlns="">
          <p:sp>
            <p:nvSpPr>
              <p:cNvPr id="4" name="Rectangle 3">
                <a:extLst>
                  <a:ext uri="{FF2B5EF4-FFF2-40B4-BE49-F238E27FC236}">
                    <a16:creationId xmlns:a16="http://schemas.microsoft.com/office/drawing/2014/main" id="{3AE90AD5-7546-1140-9141-C8ADFE78FB43}"/>
                  </a:ext>
                </a:extLst>
              </p:cNvPr>
              <p:cNvSpPr>
                <a:spLocks noRot="1" noChangeAspect="1" noMove="1" noResize="1" noEditPoints="1" noAdjustHandles="1" noChangeArrowheads="1" noChangeShapeType="1" noTextEdit="1"/>
              </p:cNvSpPr>
              <p:nvPr/>
            </p:nvSpPr>
            <p:spPr>
              <a:xfrm>
                <a:off x="2914431" y="1284671"/>
                <a:ext cx="7135420" cy="461665"/>
              </a:xfrm>
              <a:prstGeom prst="rect">
                <a:avLst/>
              </a:prstGeom>
              <a:blipFill>
                <a:blip r:embed="rId8"/>
                <a:stretch>
                  <a:fillRect t="-5263" b="-2631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Rectangle 22">
                <a:extLst>
                  <a:ext uri="{FF2B5EF4-FFF2-40B4-BE49-F238E27FC236}">
                    <a16:creationId xmlns="" xmlns:a16="http://schemas.microsoft.com/office/drawing/2014/main" id="{B361C975-B408-3A4C-BD27-044C8DB82DC9}"/>
                  </a:ext>
                </a:extLst>
              </p:cNvPr>
              <p:cNvSpPr/>
              <p:nvPr/>
            </p:nvSpPr>
            <p:spPr>
              <a:xfrm>
                <a:off x="471488" y="3840027"/>
                <a:ext cx="8372478" cy="2339102"/>
              </a:xfrm>
              <a:prstGeom prst="rect">
                <a:avLst/>
              </a:prstGeom>
            </p:spPr>
            <p:txBody>
              <a:bodyPr wrap="square">
                <a:spAutoFit/>
              </a:bodyPr>
              <a:lstStyle/>
              <a:p>
                <a:pPr>
                  <a:lnSpc>
                    <a:spcPct val="150000"/>
                  </a:lnSpc>
                </a:pPr>
                <a:r>
                  <a:rPr lang="en-US" sz="2800" dirty="0">
                    <a:latin typeface="Helvetica" pitchFamily="2" charset="0"/>
                  </a:rPr>
                  <a:t>Coarse-grained explanation: </a:t>
                </a:r>
                <a:endParaRPr lang="en-US" sz="2400" dirty="0">
                  <a:latin typeface="Helvetica" pitchFamily="2" charset="0"/>
                </a:endParaRPr>
              </a:p>
              <a:p>
                <a:pPr marL="914370" lvl="1" indent="-457200">
                  <a:buFont typeface="Arial" panose="020B0604020202020204" pitchFamily="34" charset="0"/>
                  <a:buChar char="•"/>
                </a:pPr>
                <a:r>
                  <a:rPr lang="en-US" sz="2600" dirty="0"/>
                  <a:t>Ranks the confounding attributes  </a:t>
                </a:r>
                <a:r>
                  <a:rPr lang="en-US" sz="2600" b="1" dirty="0"/>
                  <a:t>Z </a:t>
                </a:r>
                <a:r>
                  <a:rPr lang="en-US" sz="2600" dirty="0"/>
                  <a:t>in terms of their </a:t>
                </a:r>
                <a:r>
                  <a:rPr lang="en-US" sz="2600" dirty="0">
                    <a:solidFill>
                      <a:srgbClr val="FF0000"/>
                    </a:solidFill>
                  </a:rPr>
                  <a:t>degree of responsibility</a:t>
                </a:r>
                <a:r>
                  <a:rPr lang="en-US" sz="2600" dirty="0"/>
                  <a:t> </a:t>
                </a:r>
                <a14:m>
                  <m:oMath xmlns:m="http://schemas.openxmlformats.org/officeDocument/2006/math">
                    <m:sSub>
                      <m:sSubPr>
                        <m:ctrlPr>
                          <a:rPr lang="en-US" sz="2600" b="0" i="1" smtClean="0">
                            <a:latin typeface="Cambria Math"/>
                            <a:ea typeface="Cambria Math" panose="02040503050406030204" pitchFamily="18" charset="0"/>
                          </a:rPr>
                        </m:ctrlPr>
                      </m:sSubPr>
                      <m:e>
                        <m:r>
                          <a:rPr lang="en-US" sz="2600" i="1" smtClean="0">
                            <a:latin typeface="Cambria Math" panose="02040503050406030204" pitchFamily="18" charset="0"/>
                            <a:ea typeface="Cambria Math" panose="02040503050406030204" pitchFamily="18" charset="0"/>
                          </a:rPr>
                          <m:t>𝜌</m:t>
                        </m:r>
                      </m:e>
                      <m:sub>
                        <m:r>
                          <a:rPr lang="en-US" sz="2600" b="0" i="1" smtClean="0">
                            <a:latin typeface="Cambria Math" panose="02040503050406030204" pitchFamily="18" charset="0"/>
                            <a:ea typeface="Cambria Math" panose="02040503050406030204" pitchFamily="18" charset="0"/>
                          </a:rPr>
                          <m:t>𝑍</m:t>
                        </m:r>
                      </m:sub>
                    </m:sSub>
                  </m:oMath>
                </a14:m>
                <a:r>
                  <a:rPr lang="en-US" sz="2600" dirty="0"/>
                  <a:t> to bias</a:t>
                </a:r>
              </a:p>
              <a:p>
                <a:pPr marL="914370" lvl="1" indent="-457200">
                  <a:buFont typeface="Arial" panose="020B0604020202020204" pitchFamily="34" charset="0"/>
                  <a:buChar char="•"/>
                </a:pPr>
                <a:r>
                  <a:rPr lang="en-US" sz="2600" dirty="0"/>
                  <a:t>0 </a:t>
                </a:r>
                <a14:m>
                  <m:oMath xmlns:m="http://schemas.openxmlformats.org/officeDocument/2006/math">
                    <m:sSub>
                      <m:sSubPr>
                        <m:ctrlPr>
                          <a:rPr lang="en-US" sz="2600" i="1">
                            <a:latin typeface="Cambria Math"/>
                            <a:ea typeface="Cambria Math" panose="02040503050406030204" pitchFamily="18" charset="0"/>
                          </a:rPr>
                        </m:ctrlPr>
                      </m:sSubPr>
                      <m:e>
                        <m:r>
                          <a:rPr lang="en-US" sz="2600" b="0" i="1" smtClean="0">
                            <a:latin typeface="Cambria Math" panose="02040503050406030204" pitchFamily="18" charset="0"/>
                            <a:ea typeface="Cambria Math" panose="02040503050406030204" pitchFamily="18" charset="0"/>
                          </a:rPr>
                          <m:t>≤</m:t>
                        </m:r>
                        <m:r>
                          <a:rPr lang="en-US" sz="2600" i="1">
                            <a:latin typeface="Cambria Math" panose="02040503050406030204" pitchFamily="18" charset="0"/>
                            <a:ea typeface="Cambria Math" panose="02040503050406030204" pitchFamily="18" charset="0"/>
                          </a:rPr>
                          <m:t>𝜌</m:t>
                        </m:r>
                      </m:e>
                      <m:sub>
                        <m:r>
                          <a:rPr lang="en-US" sz="2600" i="1">
                            <a:latin typeface="Cambria Math" panose="02040503050406030204" pitchFamily="18" charset="0"/>
                            <a:ea typeface="Cambria Math" panose="02040503050406030204" pitchFamily="18" charset="0"/>
                          </a:rPr>
                          <m:t>𝑍</m:t>
                        </m:r>
                      </m:sub>
                    </m:sSub>
                    <m:r>
                      <a:rPr lang="en-US" sz="2600" b="0" i="1" smtClean="0">
                        <a:latin typeface="Cambria Math" panose="02040503050406030204" pitchFamily="18" charset="0"/>
                        <a:ea typeface="Cambria Math" panose="02040503050406030204" pitchFamily="18" charset="0"/>
                      </a:rPr>
                      <m:t>≤</m:t>
                    </m:r>
                  </m:oMath>
                </a14:m>
                <a:r>
                  <a:rPr lang="en-US" sz="2600" dirty="0"/>
                  <a:t> 1: shows to what extent a </a:t>
                </a:r>
                <a14:m>
                  <m:oMath xmlns:m="http://schemas.openxmlformats.org/officeDocument/2006/math">
                    <m:r>
                      <m:rPr>
                        <m:sty m:val="p"/>
                      </m:rPr>
                      <a:rPr lang="en-US" sz="2600" b="0" i="0" smtClean="0">
                        <a:latin typeface="Cambria Math" panose="02040503050406030204" pitchFamily="18" charset="0"/>
                      </a:rPr>
                      <m:t>Z</m:t>
                    </m:r>
                    <m:r>
                      <a:rPr lang="en-US" sz="2600" b="0" i="0" smtClean="0">
                        <a:latin typeface="Cambria Math" panose="02040503050406030204" pitchFamily="18" charset="0"/>
                        <a:ea typeface="Cambria Math" panose="02040503050406030204" pitchFamily="18" charset="0"/>
                      </a:rPr>
                      <m:t>∈</m:t>
                    </m:r>
                    <m:r>
                      <a:rPr lang="en-US" sz="2600" b="1" i="0" smtClean="0">
                        <a:latin typeface="Cambria Math" panose="02040503050406030204" pitchFamily="18" charset="0"/>
                        <a:ea typeface="Cambria Math" panose="02040503050406030204" pitchFamily="18" charset="0"/>
                      </a:rPr>
                      <m:t>𝐙</m:t>
                    </m:r>
                  </m:oMath>
                </a14:m>
                <a:r>
                  <a:rPr lang="en-US" sz="2600" b="1" dirty="0"/>
                  <a:t> </a:t>
                </a:r>
                <a:r>
                  <a:rPr lang="en-US" sz="2600" dirty="0"/>
                  <a:t>makes the groups dissimilar</a:t>
                </a:r>
              </a:p>
            </p:txBody>
          </p:sp>
        </mc:Choice>
        <mc:Fallback xmlns="">
          <p:sp>
            <p:nvSpPr>
              <p:cNvPr id="23" name="Rectangle 22">
                <a:extLst>
                  <a:ext uri="{FF2B5EF4-FFF2-40B4-BE49-F238E27FC236}">
                    <a16:creationId xmlns:a16="http://schemas.microsoft.com/office/drawing/2014/main" id="{B361C975-B408-3A4C-BD27-044C8DB82DC9}"/>
                  </a:ext>
                </a:extLst>
              </p:cNvPr>
              <p:cNvSpPr>
                <a:spLocks noRot="1" noChangeAspect="1" noMove="1" noResize="1" noEditPoints="1" noAdjustHandles="1" noChangeArrowheads="1" noChangeShapeType="1" noTextEdit="1"/>
              </p:cNvSpPr>
              <p:nvPr/>
            </p:nvSpPr>
            <p:spPr>
              <a:xfrm>
                <a:off x="471488" y="3840027"/>
                <a:ext cx="8372478" cy="2339102"/>
              </a:xfrm>
              <a:prstGeom prst="rect">
                <a:avLst/>
              </a:prstGeom>
              <a:blipFill>
                <a:blip r:embed="rId9"/>
                <a:stretch>
                  <a:fillRect l="-1515" b="-483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Rectangle 23">
                <a:extLst>
                  <a:ext uri="{FF2B5EF4-FFF2-40B4-BE49-F238E27FC236}">
                    <a16:creationId xmlns="" xmlns:a16="http://schemas.microsoft.com/office/drawing/2014/main" id="{E44C2DF2-C80A-124F-8EED-BB64AAC55FD2}"/>
                  </a:ext>
                </a:extLst>
              </p:cNvPr>
              <p:cNvSpPr/>
              <p:nvPr/>
            </p:nvSpPr>
            <p:spPr>
              <a:xfrm>
                <a:off x="314322" y="1429406"/>
                <a:ext cx="3342842" cy="1421928"/>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2400" b="1" dirty="0">
                    <a:solidFill>
                      <a:schemeClr val="tx1"/>
                    </a:solidFill>
                  </a:rPr>
                  <a:t>Q:     </a:t>
                </a:r>
                <a:r>
                  <a:rPr lang="en-US" sz="2400" dirty="0">
                    <a:solidFill>
                      <a:srgbClr val="0070C0"/>
                    </a:solidFill>
                  </a:rPr>
                  <a:t>SELECT</a:t>
                </a:r>
                <a:r>
                  <a:rPr lang="en-US" sz="2400" dirty="0">
                    <a:solidFill>
                      <a:srgbClr val="000000"/>
                    </a:solidFill>
                  </a:rPr>
                  <a:t> </a:t>
                </a:r>
                <a:r>
                  <a:rPr lang="en-US" sz="2400" dirty="0"/>
                  <a:t>T</a:t>
                </a:r>
                <a:r>
                  <a:rPr lang="en-US" sz="2400" dirty="0">
                    <a:solidFill>
                      <a:srgbClr val="000000"/>
                    </a:solidFill>
                  </a:rPr>
                  <a:t>,  </a:t>
                </a:r>
                <a:r>
                  <a:rPr lang="en-US" sz="2400" dirty="0" err="1">
                    <a:solidFill>
                      <a:srgbClr val="FF66CC"/>
                    </a:solidFill>
                  </a:rPr>
                  <a:t>avg</a:t>
                </a:r>
                <a:r>
                  <a:rPr lang="en-US" sz="2400" dirty="0">
                    <a:solidFill>
                      <a:srgbClr val="FF66CC"/>
                    </a:solidFill>
                  </a:rPr>
                  <a:t>(</a:t>
                </a:r>
                <a14:m>
                  <m:oMath xmlns:m="http://schemas.openxmlformats.org/officeDocument/2006/math">
                    <m:r>
                      <a:rPr lang="en-US" sz="2400" i="1">
                        <a:solidFill>
                          <a:srgbClr val="763195"/>
                        </a:solidFill>
                        <a:latin typeface="Cambria Math" panose="02040503050406030204" pitchFamily="18" charset="0"/>
                      </a:rPr>
                      <m:t>𝑌</m:t>
                    </m:r>
                  </m:oMath>
                </a14:m>
                <a:r>
                  <a:rPr lang="en-US" sz="2400" dirty="0"/>
                  <a:t>) </a:t>
                </a:r>
              </a:p>
              <a:p>
                <a:pPr lvl="1">
                  <a:lnSpc>
                    <a:spcPct val="120000"/>
                  </a:lnSpc>
                </a:pPr>
                <a:r>
                  <a:rPr lang="en-US" sz="2400" dirty="0">
                    <a:solidFill>
                      <a:srgbClr val="0070C0"/>
                    </a:solidFill>
                  </a:rPr>
                  <a:t>   FROM</a:t>
                </a:r>
                <a:r>
                  <a:rPr lang="en-US" sz="2400" dirty="0">
                    <a:solidFill>
                      <a:srgbClr val="000000"/>
                    </a:solidFill>
                  </a:rPr>
                  <a:t>     </a:t>
                </a:r>
                <a:r>
                  <a:rPr lang="en-US" sz="2400" dirty="0"/>
                  <a:t>D</a:t>
                </a:r>
                <a:r>
                  <a:rPr lang="en-US" sz="2400" dirty="0">
                    <a:solidFill>
                      <a:srgbClr val="000000"/>
                    </a:solidFill>
                  </a:rPr>
                  <a:t> </a:t>
                </a:r>
              </a:p>
              <a:p>
                <a:pPr lvl="1">
                  <a:lnSpc>
                    <a:spcPct val="120000"/>
                  </a:lnSpc>
                </a:pPr>
                <a:r>
                  <a:rPr lang="en-US" sz="2400" dirty="0">
                    <a:solidFill>
                      <a:schemeClr val="tx2">
                        <a:lumMod val="60000"/>
                        <a:lumOff val="40000"/>
                      </a:schemeClr>
                    </a:solidFill>
                  </a:rPr>
                  <a:t>   </a:t>
                </a:r>
                <a:r>
                  <a:rPr lang="en-US" sz="2400" dirty="0" smtClean="0">
                    <a:solidFill>
                      <a:srgbClr val="0070C0"/>
                    </a:solidFill>
                  </a:rPr>
                  <a:t>GROUP</a:t>
                </a:r>
                <a:r>
                  <a:rPr lang="en-US" sz="2400" dirty="0">
                    <a:solidFill>
                      <a:srgbClr val="0070C0"/>
                    </a:solidFill>
                  </a:rPr>
                  <a:t> BY</a:t>
                </a:r>
                <a:r>
                  <a:rPr lang="en-US" sz="2400" dirty="0">
                    <a:solidFill>
                      <a:srgbClr val="000000"/>
                    </a:solidFill>
                  </a:rPr>
                  <a:t> T</a:t>
                </a:r>
                <a:endParaRPr lang="en-US" sz="2400" dirty="0"/>
              </a:p>
            </p:txBody>
          </p:sp>
        </mc:Choice>
        <mc:Fallback xmlns="">
          <p:sp>
            <p:nvSpPr>
              <p:cNvPr id="24" name="Rectangle 23">
                <a:extLst>
                  <a:ext uri="{FF2B5EF4-FFF2-40B4-BE49-F238E27FC236}">
                    <a16:creationId xmlns:a16="http://schemas.microsoft.com/office/drawing/2014/main" xmlns:a14="http://schemas.microsoft.com/office/drawing/2010/main" xmlns="" id="{E44C2DF2-C80A-124F-8EED-BB64AAC55FD2}"/>
                  </a:ext>
                </a:extLst>
              </p:cNvPr>
              <p:cNvSpPr>
                <a:spLocks noRot="1" noChangeAspect="1" noMove="1" noResize="1" noEditPoints="1" noAdjustHandles="1" noChangeArrowheads="1" noChangeShapeType="1" noTextEdit="1"/>
              </p:cNvSpPr>
              <p:nvPr/>
            </p:nvSpPr>
            <p:spPr>
              <a:xfrm>
                <a:off x="314322" y="1429406"/>
                <a:ext cx="3342842" cy="1421928"/>
              </a:xfrm>
              <a:prstGeom prst="rect">
                <a:avLst/>
              </a:prstGeom>
              <a:blipFill rotWithShape="1">
                <a:blip r:embed="rId10"/>
                <a:stretch>
                  <a:fillRect/>
                </a:stretch>
              </a:blipFill>
              <a:ln>
                <a:noFill/>
              </a:ln>
              <a:effectLst/>
            </p:spPr>
            <p:txBody>
              <a:bodyPr/>
              <a:lstStyle/>
              <a:p>
                <a:r>
                  <a:rPr lang="en-US">
                    <a:noFill/>
                  </a:rPr>
                  <a:t> </a:t>
                </a:r>
              </a:p>
            </p:txBody>
          </p:sp>
        </mc:Fallback>
      </mc:AlternateContent>
    </p:spTree>
    <p:extLst>
      <p:ext uri="{BB962C8B-B14F-4D97-AF65-F5344CB8AC3E}">
        <p14:creationId xmlns:p14="http://schemas.microsoft.com/office/powerpoint/2010/main" val="264147841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D360D8A-0B8A-EC4D-B405-16E722744D9E}"/>
              </a:ext>
            </a:extLst>
          </p:cNvPr>
          <p:cNvSpPr>
            <a:spLocks noGrp="1"/>
          </p:cNvSpPr>
          <p:nvPr>
            <p:ph type="title"/>
          </p:nvPr>
        </p:nvSpPr>
        <p:spPr/>
        <p:txBody>
          <a:bodyPr>
            <a:normAutofit/>
          </a:bodyPr>
          <a:lstStyle/>
          <a:p>
            <a:r>
              <a:rPr lang="en-US" dirty="0"/>
              <a:t>Explain Bias</a:t>
            </a:r>
          </a:p>
        </p:txBody>
      </p:sp>
      <p:sp>
        <p:nvSpPr>
          <p:cNvPr id="5" name="Rectangle 4">
            <a:extLst>
              <a:ext uri="{FF2B5EF4-FFF2-40B4-BE49-F238E27FC236}">
                <a16:creationId xmlns="" xmlns:a16="http://schemas.microsoft.com/office/drawing/2014/main" id="{47C7A50E-16BA-434C-B26A-6E0AA5B207A7}"/>
              </a:ext>
            </a:extLst>
          </p:cNvPr>
          <p:cNvSpPr/>
          <p:nvPr/>
        </p:nvSpPr>
        <p:spPr>
          <a:xfrm>
            <a:off x="697230" y="1417638"/>
            <a:ext cx="7989570" cy="938719"/>
          </a:xfrm>
          <a:prstGeom prst="rect">
            <a:avLst/>
          </a:prstGeom>
        </p:spPr>
        <p:txBody>
          <a:bodyPr wrap="square">
            <a:spAutoFit/>
          </a:bodyPr>
          <a:lstStyle/>
          <a:p>
            <a:endParaRPr lang="en-US" sz="1800" b="1" dirty="0"/>
          </a:p>
          <a:p>
            <a:endParaRPr lang="en-US" sz="1800" b="1" dirty="0"/>
          </a:p>
          <a:p>
            <a:endParaRPr lang="en-US" dirty="0"/>
          </a:p>
        </p:txBody>
      </p:sp>
      <p:sp>
        <p:nvSpPr>
          <p:cNvPr id="6" name="Rectangle 5">
            <a:extLst>
              <a:ext uri="{FF2B5EF4-FFF2-40B4-BE49-F238E27FC236}">
                <a16:creationId xmlns="" xmlns:a16="http://schemas.microsoft.com/office/drawing/2014/main" id="{956C43F7-1DF6-7F49-9566-EFFEE57EC1B0}"/>
              </a:ext>
            </a:extLst>
          </p:cNvPr>
          <p:cNvSpPr/>
          <p:nvPr/>
        </p:nvSpPr>
        <p:spPr>
          <a:xfrm>
            <a:off x="271463" y="1417639"/>
            <a:ext cx="8415337" cy="1384995"/>
          </a:xfrm>
          <a:prstGeom prst="rect">
            <a:avLst/>
          </a:prstGeom>
        </p:spPr>
        <p:txBody>
          <a:bodyPr wrap="square">
            <a:spAutoFit/>
          </a:bodyPr>
          <a:lstStyle/>
          <a:p>
            <a:pPr>
              <a:lnSpc>
                <a:spcPct val="150000"/>
              </a:lnSpc>
            </a:pPr>
            <a:endParaRPr lang="en-US" sz="2400" dirty="0"/>
          </a:p>
          <a:p>
            <a:pPr lvl="1"/>
            <a:endParaRPr lang="en-US" sz="2400" dirty="0"/>
          </a:p>
          <a:p>
            <a:pPr lvl="1"/>
            <a:endParaRPr lang="en-US" sz="2400" dirty="0"/>
          </a:p>
        </p:txBody>
      </p:sp>
      <p:sp>
        <p:nvSpPr>
          <p:cNvPr id="3" name="Slide Number Placeholder 2">
            <a:extLst>
              <a:ext uri="{FF2B5EF4-FFF2-40B4-BE49-F238E27FC236}">
                <a16:creationId xmlns="" xmlns:a16="http://schemas.microsoft.com/office/drawing/2014/main" id="{CEA38F00-9F45-1D45-9DEE-3C2D5D5A36FB}"/>
              </a:ext>
            </a:extLst>
          </p:cNvPr>
          <p:cNvSpPr>
            <a:spLocks noGrp="1"/>
          </p:cNvSpPr>
          <p:nvPr>
            <p:ph type="sldNum" sz="quarter" idx="12"/>
          </p:nvPr>
        </p:nvSpPr>
        <p:spPr/>
        <p:txBody>
          <a:bodyPr/>
          <a:lstStyle/>
          <a:p>
            <a:fld id="{957239CD-2F0E-0D4D-84EB-78B480075DD5}" type="slidenum">
              <a:rPr lang="en-US" smtClean="0"/>
              <a:t>24</a:t>
            </a:fld>
            <a:endParaRPr lang="en-US" dirty="0"/>
          </a:p>
        </p:txBody>
      </p:sp>
      <mc:AlternateContent xmlns:mc="http://schemas.openxmlformats.org/markup-compatibility/2006" xmlns:a14="http://schemas.microsoft.com/office/drawing/2010/main">
        <mc:Choice Requires="a14">
          <p:sp>
            <p:nvSpPr>
              <p:cNvPr id="4" name="Rectangle 3">
                <a:extLst>
                  <a:ext uri="{FF2B5EF4-FFF2-40B4-BE49-F238E27FC236}">
                    <a16:creationId xmlns="" xmlns:a16="http://schemas.microsoft.com/office/drawing/2014/main" id="{3AE90AD5-7546-1140-9141-C8ADFE78FB43}"/>
                  </a:ext>
                </a:extLst>
              </p:cNvPr>
              <p:cNvSpPr/>
              <p:nvPr/>
            </p:nvSpPr>
            <p:spPr>
              <a:xfrm>
                <a:off x="2914431" y="1284671"/>
                <a:ext cx="7135420" cy="461665"/>
              </a:xfrm>
              <a:prstGeom prst="rect">
                <a:avLst/>
              </a:prstGeom>
            </p:spPr>
            <p:txBody>
              <a:bodyPr wrap="square">
                <a:spAutoFit/>
              </a:bodyPr>
              <a:lstStyle/>
              <a:p>
                <a:pPr lvl="1"/>
                <a:r>
                  <a:rPr lang="en-US" sz="2400" dirty="0"/>
                  <a:t>Suppose</a:t>
                </a:r>
                <a:r>
                  <a:rPr lang="en-US" sz="2400" b="1" dirty="0"/>
                  <a:t> Q </a:t>
                </a:r>
                <a:r>
                  <a:rPr lang="en-US" sz="2400" dirty="0"/>
                  <a:t>is biased wrt. </a:t>
                </a:r>
                <a14:m>
                  <m:oMath xmlns:m="http://schemas.openxmlformats.org/officeDocument/2006/math">
                    <m:r>
                      <a:rPr lang="en-US" sz="2400" b="1">
                        <a:latin typeface="Cambria Math" panose="02040503050406030204" pitchFamily="18" charset="0"/>
                      </a:rPr>
                      <m:t> </m:t>
                    </m:r>
                    <m:r>
                      <a:rPr lang="en-US" sz="2400" b="1">
                        <a:latin typeface="Cambria Math" panose="02040503050406030204" pitchFamily="18" charset="0"/>
                      </a:rPr>
                      <m:t>𝐙</m:t>
                    </m:r>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a:rPr lang="en-US" sz="2400">
                            <a:latin typeface="Cambria Math" panose="02040503050406030204" pitchFamily="18" charset="0"/>
                          </a:rPr>
                          <m:t>1</m:t>
                        </m:r>
                      </m:sub>
                    </m:sSub>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a:rPr lang="en-US" sz="2400">
                            <a:latin typeface="Cambria Math" panose="02040503050406030204" pitchFamily="18" charset="0"/>
                          </a:rPr>
                          <m:t>2</m:t>
                        </m:r>
                      </m:sub>
                    </m:sSub>
                    <m:r>
                      <a:rPr lang="en-US" sz="2400">
                        <a:latin typeface="Cambria Math" panose="02040503050406030204" pitchFamily="18" charset="0"/>
                      </a:rPr>
                      <m:t>,…,</m:t>
                    </m:r>
                    <m:sSub>
                      <m:sSubPr>
                        <m:ctrlPr>
                          <a:rPr lang="en-US" sz="2400" i="1">
                            <a:latin typeface="Cambria Math"/>
                          </a:rPr>
                        </m:ctrlPr>
                      </m:sSubPr>
                      <m:e>
                        <m:r>
                          <m:rPr>
                            <m:sty m:val="p"/>
                          </m:rPr>
                          <a:rPr lang="en-US" sz="2400">
                            <a:latin typeface="Cambria Math" panose="02040503050406030204" pitchFamily="18" charset="0"/>
                          </a:rPr>
                          <m:t>Z</m:t>
                        </m:r>
                      </m:e>
                      <m:sub>
                        <m:r>
                          <m:rPr>
                            <m:sty m:val="p"/>
                          </m:rPr>
                          <a:rPr lang="en-US" sz="2400">
                            <a:latin typeface="Cambria Math" panose="02040503050406030204" pitchFamily="18" charset="0"/>
                          </a:rPr>
                          <m:t>k</m:t>
                        </m:r>
                      </m:sub>
                    </m:sSub>
                    <m:r>
                      <a:rPr lang="en-US" sz="2400">
                        <a:latin typeface="Cambria Math" panose="02040503050406030204" pitchFamily="18" charset="0"/>
                      </a:rPr>
                      <m:t>}</m:t>
                    </m:r>
                  </m:oMath>
                </a14:m>
                <a:endParaRPr lang="en-US" sz="2400" dirty="0"/>
              </a:p>
            </p:txBody>
          </p:sp>
        </mc:Choice>
        <mc:Fallback xmlns="">
          <p:sp>
            <p:nvSpPr>
              <p:cNvPr id="4" name="Rectangle 3">
                <a:extLst>
                  <a:ext uri="{FF2B5EF4-FFF2-40B4-BE49-F238E27FC236}">
                    <a16:creationId xmlns:a16="http://schemas.microsoft.com/office/drawing/2014/main" id="{3AE90AD5-7546-1140-9141-C8ADFE78FB43}"/>
                  </a:ext>
                </a:extLst>
              </p:cNvPr>
              <p:cNvSpPr>
                <a:spLocks noRot="1" noChangeAspect="1" noMove="1" noResize="1" noEditPoints="1" noAdjustHandles="1" noChangeArrowheads="1" noChangeShapeType="1" noTextEdit="1"/>
              </p:cNvSpPr>
              <p:nvPr/>
            </p:nvSpPr>
            <p:spPr>
              <a:xfrm>
                <a:off x="2914431" y="1284671"/>
                <a:ext cx="7135420" cy="461665"/>
              </a:xfrm>
              <a:prstGeom prst="rect">
                <a:avLst/>
              </a:prstGeom>
              <a:blipFill>
                <a:blip r:embed="rId4"/>
                <a:stretch>
                  <a:fillRect t="-5263" b="-26316"/>
                </a:stretch>
              </a:blipFill>
            </p:spPr>
            <p:txBody>
              <a:bodyPr/>
              <a:lstStyle/>
              <a:p>
                <a:r>
                  <a:rPr lang="en-US">
                    <a:noFill/>
                  </a:rPr>
                  <a:t> </a:t>
                </a:r>
              </a:p>
            </p:txBody>
          </p:sp>
        </mc:Fallback>
      </mc:AlternateContent>
      <p:sp>
        <p:nvSpPr>
          <p:cNvPr id="32" name="Oval 7">
            <a:extLst>
              <a:ext uri="{FF2B5EF4-FFF2-40B4-BE49-F238E27FC236}">
                <a16:creationId xmlns="" xmlns:a16="http://schemas.microsoft.com/office/drawing/2014/main" id="{758B3ED7-217B-4A48-A41D-306ABEA5D05F}"/>
              </a:ext>
            </a:extLst>
          </p:cNvPr>
          <p:cNvSpPr>
            <a:spLocks noChangeArrowheads="1"/>
          </p:cNvSpPr>
          <p:nvPr/>
        </p:nvSpPr>
        <p:spPr bwMode="auto">
          <a:xfrm>
            <a:off x="6931761" y="3098456"/>
            <a:ext cx="583191" cy="537967"/>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Y</a:t>
            </a:r>
            <a:endParaRPr lang="en-US" altLang="en-US" sz="2400" dirty="0">
              <a:latin typeface="Calibri" panose="020F0502020204030204" pitchFamily="34" charset="0"/>
            </a:endParaRPr>
          </a:p>
        </p:txBody>
      </p:sp>
      <p:cxnSp>
        <p:nvCxnSpPr>
          <p:cNvPr id="33" name="Straight Arrow Connector 32">
            <a:extLst>
              <a:ext uri="{FF2B5EF4-FFF2-40B4-BE49-F238E27FC236}">
                <a16:creationId xmlns="" xmlns:a16="http://schemas.microsoft.com/office/drawing/2014/main" id="{72D996BF-981B-E74E-AD5E-1D869003DD58}"/>
              </a:ext>
            </a:extLst>
          </p:cNvPr>
          <p:cNvCxnSpPr>
            <a:cxnSpLocks/>
            <a:stCxn id="38" idx="6"/>
            <a:endCxn id="32" idx="2"/>
          </p:cNvCxnSpPr>
          <p:nvPr/>
        </p:nvCxnSpPr>
        <p:spPr>
          <a:xfrm>
            <a:off x="4662507" y="3355008"/>
            <a:ext cx="2269254" cy="12432"/>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34" name="Straight Arrow Connector 33">
            <a:extLst>
              <a:ext uri="{FF2B5EF4-FFF2-40B4-BE49-F238E27FC236}">
                <a16:creationId xmlns="" xmlns:a16="http://schemas.microsoft.com/office/drawing/2014/main" id="{1E76C9A6-AD5F-1C4B-94B2-885DD0D970B0}"/>
              </a:ext>
            </a:extLst>
          </p:cNvPr>
          <p:cNvCxnSpPr>
            <a:cxnSpLocks/>
            <a:stCxn id="37" idx="5"/>
            <a:endCxn id="32" idx="1"/>
          </p:cNvCxnSpPr>
          <p:nvPr/>
        </p:nvCxnSpPr>
        <p:spPr>
          <a:xfrm>
            <a:off x="5936486" y="2461667"/>
            <a:ext cx="1080681" cy="715572"/>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cxnSp>
        <p:nvCxnSpPr>
          <p:cNvPr id="35" name="Straight Arrow Connector 34">
            <a:extLst>
              <a:ext uri="{FF2B5EF4-FFF2-40B4-BE49-F238E27FC236}">
                <a16:creationId xmlns="" xmlns:a16="http://schemas.microsoft.com/office/drawing/2014/main" id="{B452E707-7174-FA48-B58D-22DAD6AC7F85}"/>
              </a:ext>
            </a:extLst>
          </p:cNvPr>
          <p:cNvCxnSpPr>
            <a:cxnSpLocks/>
            <a:stCxn id="37" idx="3"/>
            <a:endCxn id="38" idx="7"/>
          </p:cNvCxnSpPr>
          <p:nvPr/>
        </p:nvCxnSpPr>
        <p:spPr>
          <a:xfrm flipH="1">
            <a:off x="4577101" y="2461667"/>
            <a:ext cx="939076" cy="702548"/>
          </a:xfrm>
          <a:prstGeom prst="straightConnector1">
            <a:avLst/>
          </a:prstGeom>
          <a:ln>
            <a:solidFill>
              <a:schemeClr val="accent6">
                <a:lumMod val="75000"/>
              </a:schemeClr>
            </a:solidFill>
            <a:tailEnd type="arrow"/>
          </a:ln>
        </p:spPr>
        <p:style>
          <a:lnRef idx="2">
            <a:schemeClr val="dk1"/>
          </a:lnRef>
          <a:fillRef idx="0">
            <a:schemeClr val="dk1"/>
          </a:fillRef>
          <a:effectRef idx="1">
            <a:schemeClr val="dk1"/>
          </a:effectRef>
          <a:fontRef idx="minor">
            <a:schemeClr val="tx1"/>
          </a:fontRef>
        </p:style>
      </p:cxnSp>
      <p:pic>
        <p:nvPicPr>
          <p:cNvPr id="36" name="Picture 35">
            <a:extLst>
              <a:ext uri="{FF2B5EF4-FFF2-40B4-BE49-F238E27FC236}">
                <a16:creationId xmlns="" xmlns:a16="http://schemas.microsoft.com/office/drawing/2014/main" id="{0F763889-D261-2042-8C28-9FF0D53922E1}"/>
              </a:ext>
            </a:extLst>
          </p:cNvPr>
          <p:cNvPicPr>
            <a:picLocks noChangeAspect="1"/>
          </p:cNvPicPr>
          <p:nvPr/>
        </p:nvPicPr>
        <p:blipFill>
          <a:blip r:embed="rId5"/>
          <a:stretch>
            <a:fillRect/>
          </a:stretch>
        </p:blipFill>
        <p:spPr>
          <a:xfrm>
            <a:off x="5584694" y="3068970"/>
            <a:ext cx="392555" cy="523112"/>
          </a:xfrm>
          <a:prstGeom prst="rect">
            <a:avLst/>
          </a:prstGeom>
        </p:spPr>
      </p:pic>
      <mc:AlternateContent xmlns:mc="http://schemas.openxmlformats.org/markup-compatibility/2006" xmlns:a14="http://schemas.microsoft.com/office/drawing/2010/main">
        <mc:Choice Requires="a14">
          <p:sp>
            <p:nvSpPr>
              <p:cNvPr id="37" name="Oval 5">
                <a:extLst>
                  <a:ext uri="{FF2B5EF4-FFF2-40B4-BE49-F238E27FC236}">
                    <a16:creationId xmlns="" xmlns:a16="http://schemas.microsoft.com/office/drawing/2014/main" id="{53DB3835-4707-7B49-9528-331E90934701}"/>
                  </a:ext>
                </a:extLst>
              </p:cNvPr>
              <p:cNvSpPr>
                <a:spLocks noChangeArrowheads="1"/>
              </p:cNvSpPr>
              <p:nvPr/>
            </p:nvSpPr>
            <p:spPr bwMode="auto">
              <a:xfrm>
                <a:off x="5429128" y="2022511"/>
                <a:ext cx="594407" cy="514503"/>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14:m>
                  <m:oMathPara xmlns:m="http://schemas.openxmlformats.org/officeDocument/2006/math">
                    <m:oMathParaPr>
                      <m:jc m:val="centerGroup"/>
                    </m:oMathParaPr>
                    <m:oMath xmlns:m="http://schemas.openxmlformats.org/officeDocument/2006/math">
                      <m:sSub>
                        <m:sSubPr>
                          <m:ctrlPr>
                            <a:rPr lang="en-US" altLang="en-US" sz="1800" b="0" i="1" smtClean="0">
                              <a:latin typeface="Cambria Math"/>
                            </a:rPr>
                          </m:ctrlPr>
                        </m:sSubPr>
                        <m:e>
                          <m:r>
                            <a:rPr lang="en-US" altLang="en-US" sz="1800" b="0" i="0" smtClean="0">
                              <a:latin typeface="Cambria Math" panose="02040503050406030204" pitchFamily="18" charset="0"/>
                            </a:rPr>
                            <m:t>  </m:t>
                          </m:r>
                          <m:r>
                            <m:rPr>
                              <m:sty m:val="p"/>
                            </m:rPr>
                            <a:rPr lang="en-US" altLang="en-US" sz="1800" b="0" i="0" smtClean="0">
                              <a:latin typeface="Cambria Math" panose="02040503050406030204" pitchFamily="18" charset="0"/>
                            </a:rPr>
                            <m:t>Z</m:t>
                          </m:r>
                        </m:e>
                        <m:sub>
                          <m:r>
                            <m:rPr>
                              <m:sty m:val="p"/>
                            </m:rPr>
                            <a:rPr lang="en-US" altLang="en-US" sz="1800" b="0" i="0" smtClean="0">
                              <a:latin typeface="Cambria Math" panose="02040503050406030204" pitchFamily="18" charset="0"/>
                            </a:rPr>
                            <m:t>i</m:t>
                          </m:r>
                        </m:sub>
                      </m:sSub>
                    </m:oMath>
                  </m:oMathPara>
                </a14:m>
                <a:endParaRPr lang="en-US" altLang="en-US" sz="1800" dirty="0">
                  <a:latin typeface="Calibri" panose="020F0502020204030204" pitchFamily="34" charset="0"/>
                </a:endParaRPr>
              </a:p>
            </p:txBody>
          </p:sp>
        </mc:Choice>
        <mc:Fallback xmlns="">
          <p:sp>
            <p:nvSpPr>
              <p:cNvPr id="37" name="Oval 5">
                <a:extLst>
                  <a:ext uri="{FF2B5EF4-FFF2-40B4-BE49-F238E27FC236}">
                    <a16:creationId xmlns:a16="http://schemas.microsoft.com/office/drawing/2014/main" id="{53DB3835-4707-7B49-9528-331E90934701}"/>
                  </a:ext>
                </a:extLst>
              </p:cNvPr>
              <p:cNvSpPr>
                <a:spLocks noRot="1" noChangeAspect="1" noMove="1" noResize="1" noEditPoints="1" noAdjustHandles="1" noChangeArrowheads="1" noChangeShapeType="1" noTextEdit="1"/>
              </p:cNvSpPr>
              <p:nvPr/>
            </p:nvSpPr>
            <p:spPr bwMode="auto">
              <a:xfrm>
                <a:off x="5429128" y="2022511"/>
                <a:ext cx="594407" cy="514503"/>
              </a:xfrm>
              <a:prstGeom prst="ellipse">
                <a:avLst/>
              </a:prstGeom>
              <a:blipFill>
                <a:blip r:embed="rId7"/>
                <a:stretch>
                  <a:fillRect/>
                </a:stretch>
              </a:blipFill>
              <a:ln w="9525">
                <a:solidFill>
                  <a:schemeClr val="accent2"/>
                </a:solidFill>
                <a:round/>
                <a:headEnd/>
                <a:tailEnd/>
              </a:ln>
            </p:spPr>
            <p:txBody>
              <a:bodyPr/>
              <a:lstStyle/>
              <a:p>
                <a:r>
                  <a:rPr lang="en-US">
                    <a:noFill/>
                  </a:rPr>
                  <a:t> </a:t>
                </a:r>
              </a:p>
            </p:txBody>
          </p:sp>
        </mc:Fallback>
      </mc:AlternateContent>
      <p:sp>
        <p:nvSpPr>
          <p:cNvPr id="38" name="Oval 6">
            <a:extLst>
              <a:ext uri="{FF2B5EF4-FFF2-40B4-BE49-F238E27FC236}">
                <a16:creationId xmlns="" xmlns:a16="http://schemas.microsoft.com/office/drawing/2014/main" id="{320DEC74-3527-BD4C-8236-9CBC76E588B1}"/>
              </a:ext>
            </a:extLst>
          </p:cNvPr>
          <p:cNvSpPr>
            <a:spLocks noChangeArrowheads="1"/>
          </p:cNvSpPr>
          <p:nvPr/>
        </p:nvSpPr>
        <p:spPr bwMode="auto">
          <a:xfrm>
            <a:off x="4079316" y="3085186"/>
            <a:ext cx="583191" cy="539644"/>
          </a:xfrm>
          <a:prstGeom prst="ellipse">
            <a:avLst/>
          </a:prstGeom>
          <a:solidFill>
            <a:srgbClr val="00FFFF"/>
          </a:solidFill>
          <a:ln w="9525">
            <a:solidFill>
              <a:schemeClr val="accent2"/>
            </a:solidFill>
            <a:round/>
            <a:headEnd/>
            <a:tailE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2400" dirty="0">
                <a:latin typeface="Calibri" panose="020F0502020204030204" pitchFamily="34" charset="0"/>
              </a:rPr>
              <a:t>T</a:t>
            </a:r>
            <a:endParaRPr lang="en-US" altLang="en-US" sz="2400" dirty="0">
              <a:latin typeface="Calibri" panose="020F0502020204030204" pitchFamily="34" charset="0"/>
            </a:endParaRPr>
          </a:p>
        </p:txBody>
      </p:sp>
      <p:sp>
        <p:nvSpPr>
          <p:cNvPr id="39" name="Rectangle 38">
            <a:extLst>
              <a:ext uri="{FF2B5EF4-FFF2-40B4-BE49-F238E27FC236}">
                <a16:creationId xmlns="" xmlns:a16="http://schemas.microsoft.com/office/drawing/2014/main" id="{42DDA54F-632B-1740-8FCF-926ADA2BB3D7}"/>
              </a:ext>
            </a:extLst>
          </p:cNvPr>
          <p:cNvSpPr/>
          <p:nvPr/>
        </p:nvSpPr>
        <p:spPr>
          <a:xfrm>
            <a:off x="6130736" y="2268271"/>
            <a:ext cx="237566" cy="369332"/>
          </a:xfrm>
          <a:prstGeom prst="rect">
            <a:avLst/>
          </a:prstGeom>
        </p:spPr>
        <p:txBody>
          <a:bodyPr wrap="none">
            <a:spAutoFit/>
          </a:bodyPr>
          <a:lstStyle/>
          <a:p>
            <a:r>
              <a:rPr lang="en-US" sz="1800" dirty="0"/>
              <a:t> </a:t>
            </a:r>
          </a:p>
        </p:txBody>
      </p:sp>
      <mc:AlternateContent xmlns:mc="http://schemas.openxmlformats.org/markup-compatibility/2006" xmlns:a14="http://schemas.microsoft.com/office/drawing/2010/main">
        <mc:Choice Requires="a14">
          <p:sp>
            <p:nvSpPr>
              <p:cNvPr id="40" name="Rectangle 39">
                <a:extLst>
                  <a:ext uri="{FF2B5EF4-FFF2-40B4-BE49-F238E27FC236}">
                    <a16:creationId xmlns="" xmlns:a16="http://schemas.microsoft.com/office/drawing/2014/main" id="{C0F091CB-3A27-5E4D-B000-4D3F53F3B067}"/>
                  </a:ext>
                </a:extLst>
              </p:cNvPr>
              <p:cNvSpPr/>
              <p:nvPr/>
            </p:nvSpPr>
            <p:spPr>
              <a:xfrm>
                <a:off x="6364996" y="2089928"/>
                <a:ext cx="2507481" cy="707886"/>
              </a:xfrm>
              <a:prstGeom prst="rect">
                <a:avLst/>
              </a:prstGeom>
            </p:spPr>
            <p:txBody>
              <a:bodyPr wrap="none">
                <a:spAutoFit/>
              </a:bodyPr>
              <a:lstStyle/>
              <a:p>
                <a:pPr algn="ctr"/>
                <a14:m>
                  <m:oMath xmlns:m="http://schemas.openxmlformats.org/officeDocument/2006/math">
                    <m:sSub>
                      <m:sSubPr>
                        <m:ctrlPr>
                          <a:rPr lang="en-US" sz="2000" i="1" smtClean="0">
                            <a:latin typeface="Cambria Math"/>
                            <a:ea typeface="Cambria Math" panose="02040503050406030204" pitchFamily="18" charset="0"/>
                          </a:rPr>
                        </m:ctrlPr>
                      </m:sSubPr>
                      <m:e>
                        <m:r>
                          <a:rPr lang="en-US" sz="2000" b="0" i="0">
                            <a:latin typeface="Cambria Math" panose="02040503050406030204" pitchFamily="18" charset="0"/>
                            <a:ea typeface="Cambria Math" panose="02040503050406030204" pitchFamily="18" charset="0"/>
                          </a:rPr>
                          <m:t> </m:t>
                        </m:r>
                        <m:r>
                          <m:rPr>
                            <m:sty m:val="p"/>
                          </m:rPr>
                          <a:rPr lang="en-US" sz="2000" b="0" i="0">
                            <a:latin typeface="Cambria Math" panose="02040503050406030204" pitchFamily="18" charset="0"/>
                            <a:ea typeface="Cambria Math" panose="02040503050406030204" pitchFamily="18" charset="0"/>
                          </a:rPr>
                          <m:t>Z</m:t>
                        </m:r>
                      </m:e>
                      <m:sub>
                        <m:r>
                          <m:rPr>
                            <m:sty m:val="p"/>
                          </m:rPr>
                          <a:rPr lang="en-US" sz="2000" b="0" i="0">
                            <a:latin typeface="Cambria Math" panose="02040503050406030204" pitchFamily="18" charset="0"/>
                            <a:ea typeface="Cambria Math" panose="02040503050406030204" pitchFamily="18" charset="0"/>
                          </a:rPr>
                          <m:t>i</m:t>
                        </m:r>
                      </m:sub>
                    </m:sSub>
                    <m:r>
                      <a:rPr lang="en-US" sz="2000" b="0" i="0" smtClean="0">
                        <a:latin typeface="Cambria Math" panose="02040503050406030204" pitchFamily="18" charset="0"/>
                        <a:ea typeface="Cambria Math" panose="02040503050406030204" pitchFamily="18" charset="0"/>
                      </a:rPr>
                      <m:t>:</m:t>
                    </m:r>
                  </m:oMath>
                </a14:m>
                <a:r>
                  <a:rPr lang="en-US" sz="2000" dirty="0"/>
                  <a:t> </a:t>
                </a:r>
                <a:r>
                  <a:rPr lang="en-US" sz="2000" b="1" dirty="0"/>
                  <a:t>Highest degree of </a:t>
                </a:r>
              </a:p>
              <a:p>
                <a:pPr algn="ctr"/>
                <a:r>
                  <a:rPr lang="en-US" sz="2000" b="1" dirty="0"/>
                  <a:t>responsibility to bias</a:t>
                </a:r>
                <a:endParaRPr lang="en-US" b="1" dirty="0"/>
              </a:p>
            </p:txBody>
          </p:sp>
        </mc:Choice>
        <mc:Fallback xmlns="">
          <p:sp>
            <p:nvSpPr>
              <p:cNvPr id="40" name="Rectangle 39">
                <a:extLst>
                  <a:ext uri="{FF2B5EF4-FFF2-40B4-BE49-F238E27FC236}">
                    <a16:creationId xmlns:a16="http://schemas.microsoft.com/office/drawing/2014/main" id="{C0F091CB-3A27-5E4D-B000-4D3F53F3B067}"/>
                  </a:ext>
                </a:extLst>
              </p:cNvPr>
              <p:cNvSpPr>
                <a:spLocks noRot="1" noChangeAspect="1" noMove="1" noResize="1" noEditPoints="1" noAdjustHandles="1" noChangeArrowheads="1" noChangeShapeType="1" noTextEdit="1"/>
              </p:cNvSpPr>
              <p:nvPr/>
            </p:nvSpPr>
            <p:spPr>
              <a:xfrm>
                <a:off x="6364996" y="2089928"/>
                <a:ext cx="2507481" cy="707886"/>
              </a:xfrm>
              <a:prstGeom prst="rect">
                <a:avLst/>
              </a:prstGeom>
              <a:blipFill>
                <a:blip r:embed="rId8"/>
                <a:stretch>
                  <a:fillRect l="-503" t="-5357" r="-1508"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 name="Rectangle 17">
                <a:extLst>
                  <a:ext uri="{FF2B5EF4-FFF2-40B4-BE49-F238E27FC236}">
                    <a16:creationId xmlns="" xmlns:a16="http://schemas.microsoft.com/office/drawing/2014/main" id="{38BC88E2-FC78-424D-8769-A856F6ABF5F7}"/>
                  </a:ext>
                </a:extLst>
              </p:cNvPr>
              <p:cNvSpPr/>
              <p:nvPr/>
            </p:nvSpPr>
            <p:spPr>
              <a:xfrm>
                <a:off x="471488" y="3840027"/>
                <a:ext cx="8372478" cy="2339102"/>
              </a:xfrm>
              <a:prstGeom prst="rect">
                <a:avLst/>
              </a:prstGeom>
            </p:spPr>
            <p:txBody>
              <a:bodyPr wrap="square">
                <a:spAutoFit/>
              </a:bodyPr>
              <a:lstStyle/>
              <a:p>
                <a:pPr>
                  <a:lnSpc>
                    <a:spcPct val="150000"/>
                  </a:lnSpc>
                </a:pPr>
                <a:r>
                  <a:rPr lang="en-US" sz="2800" dirty="0">
                    <a:latin typeface="Helvetica" pitchFamily="2" charset="0"/>
                  </a:rPr>
                  <a:t>Fine-grained explanation: </a:t>
                </a:r>
                <a:endParaRPr lang="en-US" sz="2400" dirty="0">
                  <a:latin typeface="Helvetica" pitchFamily="2" charset="0"/>
                </a:endParaRPr>
              </a:p>
              <a:p>
                <a:pPr lvl="1"/>
                <a:endParaRPr lang="en-US" sz="2600" dirty="0"/>
              </a:p>
              <a:p>
                <a:pPr lvl="1"/>
                <a:r>
                  <a:rPr lang="en-US" sz="2600" dirty="0"/>
                  <a:t>Ranks (</a:t>
                </a:r>
                <a14:m>
                  <m:oMath xmlns:m="http://schemas.openxmlformats.org/officeDocument/2006/math">
                    <m:sSub>
                      <m:sSubPr>
                        <m:ctrlPr>
                          <a:rPr lang="en-US" sz="2600" i="1">
                            <a:latin typeface="Cambria Math"/>
                          </a:rPr>
                        </m:ctrlPr>
                      </m:sSubPr>
                      <m:e>
                        <m:r>
                          <m:rPr>
                            <m:sty m:val="p"/>
                          </m:rPr>
                          <a:rPr lang="en-US" sz="2600">
                            <a:latin typeface="Cambria Math" panose="02040503050406030204" pitchFamily="18" charset="0"/>
                          </a:rPr>
                          <m:t>z</m:t>
                        </m:r>
                      </m:e>
                      <m:sub>
                        <m:r>
                          <m:rPr>
                            <m:sty m:val="p"/>
                          </m:rPr>
                          <a:rPr lang="en-US" sz="2600">
                            <a:latin typeface="Cambria Math" panose="02040503050406030204" pitchFamily="18" charset="0"/>
                          </a:rPr>
                          <m:t>i</m:t>
                        </m:r>
                      </m:sub>
                    </m:sSub>
                  </m:oMath>
                </a14:m>
                <a:r>
                  <a:rPr lang="en-US" sz="2600" dirty="0"/>
                  <a:t> ,y, t) </a:t>
                </a:r>
                <a14:m>
                  <m:oMath xmlns:m="http://schemas.openxmlformats.org/officeDocument/2006/math">
                    <m:r>
                      <a:rPr lang="en-US" sz="2600">
                        <a:latin typeface="Cambria Math" panose="02040503050406030204" pitchFamily="18" charset="0"/>
                        <a:ea typeface="Cambria Math" panose="02040503050406030204" pitchFamily="18" charset="0"/>
                      </a:rPr>
                      <m:t>∈</m:t>
                    </m:r>
                  </m:oMath>
                </a14:m>
                <a:r>
                  <a:rPr lang="en-US" sz="2600" dirty="0"/>
                  <a:t> Dom(</a:t>
                </a:r>
                <a14:m>
                  <m:oMath xmlns:m="http://schemas.openxmlformats.org/officeDocument/2006/math">
                    <m:sSub>
                      <m:sSubPr>
                        <m:ctrlPr>
                          <a:rPr lang="en-US" sz="2600" i="1">
                            <a:latin typeface="Cambria Math"/>
                            <a:ea typeface="Cambria Math" panose="02040503050406030204" pitchFamily="18" charset="0"/>
                          </a:rPr>
                        </m:ctrlPr>
                      </m:sSubPr>
                      <m:e>
                        <m:r>
                          <a:rPr lang="en-US" sz="2600">
                            <a:latin typeface="Cambria Math" panose="02040503050406030204" pitchFamily="18" charset="0"/>
                            <a:ea typeface="Cambria Math" panose="02040503050406030204" pitchFamily="18" charset="0"/>
                          </a:rPr>
                          <m:t> </m:t>
                        </m:r>
                        <m:r>
                          <m:rPr>
                            <m:sty m:val="p"/>
                          </m:rPr>
                          <a:rPr lang="en-US" sz="2600">
                            <a:latin typeface="Cambria Math" panose="02040503050406030204" pitchFamily="18" charset="0"/>
                            <a:ea typeface="Cambria Math" panose="02040503050406030204" pitchFamily="18" charset="0"/>
                          </a:rPr>
                          <m:t>Z</m:t>
                        </m:r>
                      </m:e>
                      <m:sub>
                        <m:r>
                          <m:rPr>
                            <m:sty m:val="p"/>
                          </m:rPr>
                          <a:rPr lang="en-US" sz="2600">
                            <a:latin typeface="Cambria Math" panose="02040503050406030204" pitchFamily="18" charset="0"/>
                            <a:ea typeface="Cambria Math" panose="02040503050406030204" pitchFamily="18" charset="0"/>
                          </a:rPr>
                          <m:t>i</m:t>
                        </m:r>
                      </m:sub>
                    </m:sSub>
                  </m:oMath>
                </a14:m>
                <a:r>
                  <a:rPr lang="en-US" sz="2600" dirty="0"/>
                  <a:t>, T, Y )  in term of their </a:t>
                </a:r>
                <a:r>
                  <a:rPr lang="en-US" sz="2600" dirty="0">
                    <a:solidFill>
                      <a:srgbClr val="FF0000"/>
                    </a:solidFill>
                  </a:rPr>
                  <a:t>degree of contribution</a:t>
                </a:r>
                <a:r>
                  <a:rPr lang="en-US" sz="2600" dirty="0"/>
                  <a:t> to the fake correlation induced by the confounding path:  T ←</a:t>
                </a:r>
                <a:r>
                  <a:rPr lang="en-US" altLang="en-US" sz="2600" dirty="0"/>
                  <a:t> </a:t>
                </a:r>
                <a14:m>
                  <m:oMath xmlns:m="http://schemas.openxmlformats.org/officeDocument/2006/math">
                    <m:sSub>
                      <m:sSubPr>
                        <m:ctrlPr>
                          <a:rPr lang="en-US" altLang="en-US" sz="2600" i="1">
                            <a:latin typeface="Cambria Math"/>
                          </a:rPr>
                        </m:ctrlPr>
                      </m:sSubPr>
                      <m:e>
                        <m:r>
                          <m:rPr>
                            <m:sty m:val="p"/>
                          </m:rPr>
                          <a:rPr lang="en-US" altLang="en-US" sz="2600">
                            <a:latin typeface="Cambria Math" panose="02040503050406030204" pitchFamily="18" charset="0"/>
                          </a:rPr>
                          <m:t>Z</m:t>
                        </m:r>
                      </m:e>
                      <m:sub>
                        <m:r>
                          <m:rPr>
                            <m:sty m:val="p"/>
                          </m:rPr>
                          <a:rPr lang="en-US" altLang="en-US" sz="2600">
                            <a:latin typeface="Cambria Math" panose="02040503050406030204" pitchFamily="18" charset="0"/>
                          </a:rPr>
                          <m:t>i</m:t>
                        </m:r>
                      </m:sub>
                    </m:sSub>
                  </m:oMath>
                </a14:m>
                <a:r>
                  <a:rPr lang="en-US" sz="2600" dirty="0"/>
                  <a:t> → Y</a:t>
                </a:r>
              </a:p>
            </p:txBody>
          </p:sp>
        </mc:Choice>
        <mc:Fallback xmlns="">
          <p:sp>
            <p:nvSpPr>
              <p:cNvPr id="18" name="Rectangle 17">
                <a:extLst>
                  <a:ext uri="{FF2B5EF4-FFF2-40B4-BE49-F238E27FC236}">
                    <a16:creationId xmlns:a16="http://schemas.microsoft.com/office/drawing/2014/main" id="{38BC88E2-FC78-424D-8769-A856F6ABF5F7}"/>
                  </a:ext>
                </a:extLst>
              </p:cNvPr>
              <p:cNvSpPr>
                <a:spLocks noRot="1" noChangeAspect="1" noMove="1" noResize="1" noEditPoints="1" noAdjustHandles="1" noChangeArrowheads="1" noChangeShapeType="1" noTextEdit="1"/>
              </p:cNvSpPr>
              <p:nvPr/>
            </p:nvSpPr>
            <p:spPr>
              <a:xfrm>
                <a:off x="471488" y="3840027"/>
                <a:ext cx="8372478" cy="2339102"/>
              </a:xfrm>
              <a:prstGeom prst="rect">
                <a:avLst/>
              </a:prstGeom>
              <a:blipFill>
                <a:blip r:embed="rId9"/>
                <a:stretch>
                  <a:fillRect l="-1515" r="-758" b="-483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9" name="Rectangle 18">
                <a:extLst>
                  <a:ext uri="{FF2B5EF4-FFF2-40B4-BE49-F238E27FC236}">
                    <a16:creationId xmlns="" xmlns:a16="http://schemas.microsoft.com/office/drawing/2014/main" id="{E44C2DF2-C80A-124F-8EED-BB64AAC55FD2}"/>
                  </a:ext>
                </a:extLst>
              </p:cNvPr>
              <p:cNvSpPr/>
              <p:nvPr/>
            </p:nvSpPr>
            <p:spPr>
              <a:xfrm>
                <a:off x="314322" y="1429406"/>
                <a:ext cx="3342842" cy="1421928"/>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2400" b="1" dirty="0">
                    <a:solidFill>
                      <a:schemeClr val="tx1"/>
                    </a:solidFill>
                  </a:rPr>
                  <a:t>Q:     </a:t>
                </a:r>
                <a:r>
                  <a:rPr lang="en-US" sz="2400" dirty="0">
                    <a:solidFill>
                      <a:srgbClr val="0070C0"/>
                    </a:solidFill>
                  </a:rPr>
                  <a:t>SELECT</a:t>
                </a:r>
                <a:r>
                  <a:rPr lang="en-US" sz="2400" dirty="0">
                    <a:solidFill>
                      <a:srgbClr val="000000"/>
                    </a:solidFill>
                  </a:rPr>
                  <a:t> </a:t>
                </a:r>
                <a:r>
                  <a:rPr lang="en-US" sz="2400" dirty="0"/>
                  <a:t>T</a:t>
                </a:r>
                <a:r>
                  <a:rPr lang="en-US" sz="2400" dirty="0">
                    <a:solidFill>
                      <a:srgbClr val="000000"/>
                    </a:solidFill>
                  </a:rPr>
                  <a:t>,  </a:t>
                </a:r>
                <a:r>
                  <a:rPr lang="en-US" sz="2400" dirty="0" err="1">
                    <a:solidFill>
                      <a:srgbClr val="FF66CC"/>
                    </a:solidFill>
                  </a:rPr>
                  <a:t>avg</a:t>
                </a:r>
                <a:r>
                  <a:rPr lang="en-US" sz="2400" dirty="0">
                    <a:solidFill>
                      <a:srgbClr val="FF66CC"/>
                    </a:solidFill>
                  </a:rPr>
                  <a:t>(</a:t>
                </a:r>
                <a14:m>
                  <m:oMath xmlns:m="http://schemas.openxmlformats.org/officeDocument/2006/math">
                    <m:r>
                      <a:rPr lang="en-US" sz="2400" i="1">
                        <a:solidFill>
                          <a:srgbClr val="763195"/>
                        </a:solidFill>
                        <a:latin typeface="Cambria Math" panose="02040503050406030204" pitchFamily="18" charset="0"/>
                      </a:rPr>
                      <m:t>𝑌</m:t>
                    </m:r>
                  </m:oMath>
                </a14:m>
                <a:r>
                  <a:rPr lang="en-US" sz="2400" dirty="0"/>
                  <a:t>) </a:t>
                </a:r>
              </a:p>
              <a:p>
                <a:pPr lvl="1">
                  <a:lnSpc>
                    <a:spcPct val="120000"/>
                  </a:lnSpc>
                </a:pPr>
                <a:r>
                  <a:rPr lang="en-US" sz="2400" dirty="0">
                    <a:solidFill>
                      <a:srgbClr val="0070C0"/>
                    </a:solidFill>
                  </a:rPr>
                  <a:t>   FROM</a:t>
                </a:r>
                <a:r>
                  <a:rPr lang="en-US" sz="2400" dirty="0">
                    <a:solidFill>
                      <a:srgbClr val="000000"/>
                    </a:solidFill>
                  </a:rPr>
                  <a:t>     </a:t>
                </a:r>
                <a:r>
                  <a:rPr lang="en-US" sz="2400" dirty="0"/>
                  <a:t>D</a:t>
                </a:r>
                <a:r>
                  <a:rPr lang="en-US" sz="2400" dirty="0">
                    <a:solidFill>
                      <a:srgbClr val="000000"/>
                    </a:solidFill>
                  </a:rPr>
                  <a:t> </a:t>
                </a:r>
              </a:p>
              <a:p>
                <a:pPr lvl="1">
                  <a:lnSpc>
                    <a:spcPct val="120000"/>
                  </a:lnSpc>
                </a:pPr>
                <a:r>
                  <a:rPr lang="en-US" sz="2400" dirty="0">
                    <a:solidFill>
                      <a:schemeClr val="tx2">
                        <a:lumMod val="60000"/>
                        <a:lumOff val="40000"/>
                      </a:schemeClr>
                    </a:solidFill>
                  </a:rPr>
                  <a:t>   </a:t>
                </a:r>
                <a:r>
                  <a:rPr lang="en-US" sz="2400" dirty="0" smtClean="0">
                    <a:solidFill>
                      <a:srgbClr val="0070C0"/>
                    </a:solidFill>
                  </a:rPr>
                  <a:t>GROUP</a:t>
                </a:r>
                <a:r>
                  <a:rPr lang="en-US" sz="2400" dirty="0">
                    <a:solidFill>
                      <a:srgbClr val="0070C0"/>
                    </a:solidFill>
                  </a:rPr>
                  <a:t> BY</a:t>
                </a:r>
                <a:r>
                  <a:rPr lang="en-US" sz="2400" dirty="0">
                    <a:solidFill>
                      <a:srgbClr val="000000"/>
                    </a:solidFill>
                  </a:rPr>
                  <a:t> T</a:t>
                </a:r>
                <a:endParaRPr lang="en-US" sz="2400" dirty="0"/>
              </a:p>
            </p:txBody>
          </p:sp>
        </mc:Choice>
        <mc:Fallback xmlns="">
          <p:sp>
            <p:nvSpPr>
              <p:cNvPr id="19" name="Rectangle 18">
                <a:extLst>
                  <a:ext uri="{FF2B5EF4-FFF2-40B4-BE49-F238E27FC236}">
                    <a16:creationId xmlns:a16="http://schemas.microsoft.com/office/drawing/2014/main" xmlns:a14="http://schemas.microsoft.com/office/drawing/2010/main" xmlns="" id="{E44C2DF2-C80A-124F-8EED-BB64AAC55FD2}"/>
                  </a:ext>
                </a:extLst>
              </p:cNvPr>
              <p:cNvSpPr>
                <a:spLocks noRot="1" noChangeAspect="1" noMove="1" noResize="1" noEditPoints="1" noAdjustHandles="1" noChangeArrowheads="1" noChangeShapeType="1" noTextEdit="1"/>
              </p:cNvSpPr>
              <p:nvPr/>
            </p:nvSpPr>
            <p:spPr>
              <a:xfrm>
                <a:off x="314322" y="1429406"/>
                <a:ext cx="3342842" cy="1421928"/>
              </a:xfrm>
              <a:prstGeom prst="rect">
                <a:avLst/>
              </a:prstGeom>
              <a:blipFill rotWithShape="1">
                <a:blip r:embed="rId10"/>
                <a:stretch>
                  <a:fillRect/>
                </a:stretch>
              </a:blipFill>
              <a:ln>
                <a:noFill/>
              </a:ln>
              <a:effectLst/>
            </p:spPr>
            <p:txBody>
              <a:bodyPr/>
              <a:lstStyle/>
              <a:p>
                <a:r>
                  <a:rPr lang="en-US">
                    <a:noFill/>
                  </a:rPr>
                  <a:t> </a:t>
                </a:r>
              </a:p>
            </p:txBody>
          </p:sp>
        </mc:Fallback>
      </mc:AlternateContent>
    </p:spTree>
    <p:extLst>
      <p:ext uri="{BB962C8B-B14F-4D97-AF65-F5344CB8AC3E}">
        <p14:creationId xmlns:p14="http://schemas.microsoft.com/office/powerpoint/2010/main" val="261362759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25</a:t>
            </a:fld>
            <a:endParaRPr lang="en-US"/>
          </a:p>
        </p:txBody>
      </p:sp>
      <p:sp>
        <p:nvSpPr>
          <p:cNvPr id="10" name="TextBox 9">
            <a:extLst>
              <a:ext uri="{FF2B5EF4-FFF2-40B4-BE49-F238E27FC236}">
                <a16:creationId xmlns="" xmlns:a16="http://schemas.microsoft.com/office/drawing/2014/main" id="{93BD5DD2-6405-7A4F-8D15-34791A058684}"/>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13" name="Rectangle 12">
            <a:extLst>
              <a:ext uri="{FF2B5EF4-FFF2-40B4-BE49-F238E27FC236}">
                <a16:creationId xmlns="" xmlns:a16="http://schemas.microsoft.com/office/drawing/2014/main" id="{6AC423AF-C933-E541-90BA-E4E6DB1541AD}"/>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p:sp>
        <p:nvSpPr>
          <p:cNvPr id="14" name="Rounded Rectangle 13">
            <a:extLst>
              <a:ext uri="{FF2B5EF4-FFF2-40B4-BE49-F238E27FC236}">
                <a16:creationId xmlns="" xmlns:a16="http://schemas.microsoft.com/office/drawing/2014/main" id="{5C2353E5-8784-F64F-BC5E-B7EA5A8617AE}"/>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 xmlns:a16="http://schemas.microsoft.com/office/drawing/2014/main" id="{4A7162F8-6F3A-2440-A10D-AF71C43B0C32}"/>
              </a:ext>
            </a:extLst>
          </p:cNvPr>
          <p:cNvPicPr>
            <a:picLocks noChangeAspect="1"/>
          </p:cNvPicPr>
          <p:nvPr/>
        </p:nvPicPr>
        <p:blipFill>
          <a:blip r:embed="rId3"/>
          <a:stretch>
            <a:fillRect/>
          </a:stretch>
        </p:blipFill>
        <p:spPr>
          <a:xfrm>
            <a:off x="292431" y="2271906"/>
            <a:ext cx="2238249" cy="1849326"/>
          </a:xfrm>
          <a:prstGeom prst="rect">
            <a:avLst/>
          </a:prstGeom>
        </p:spPr>
      </p:pic>
      <p:sp>
        <p:nvSpPr>
          <p:cNvPr id="17" name="TextBox 16">
            <a:extLst>
              <a:ext uri="{FF2B5EF4-FFF2-40B4-BE49-F238E27FC236}">
                <a16:creationId xmlns="" xmlns:a16="http://schemas.microsoft.com/office/drawing/2014/main" id="{38C4D444-0B7D-024F-B74D-737512B7D632}"/>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p:spTree>
    <p:extLst>
      <p:ext uri="{BB962C8B-B14F-4D97-AF65-F5344CB8AC3E}">
        <p14:creationId xmlns:p14="http://schemas.microsoft.com/office/powerpoint/2010/main" val="271811453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26</a:t>
            </a:fld>
            <a:endParaRPr lang="en-US"/>
          </a:p>
        </p:txBody>
      </p:sp>
      <p:sp>
        <p:nvSpPr>
          <p:cNvPr id="12" name="TextBox 11">
            <a:extLst>
              <a:ext uri="{FF2B5EF4-FFF2-40B4-BE49-F238E27FC236}">
                <a16:creationId xmlns="" xmlns:a16="http://schemas.microsoft.com/office/drawing/2014/main" id="{69F64CF1-87CB-5442-A1D1-B59FD57AF348}"/>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16" name="Rectangle 15">
            <a:extLst>
              <a:ext uri="{FF2B5EF4-FFF2-40B4-BE49-F238E27FC236}">
                <a16:creationId xmlns="" xmlns:a16="http://schemas.microsoft.com/office/drawing/2014/main" id="{642C3588-F474-2B48-873E-BEA45B79B97B}"/>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p:sp>
        <p:nvSpPr>
          <p:cNvPr id="17" name="Rounded Rectangle 16">
            <a:extLst>
              <a:ext uri="{FF2B5EF4-FFF2-40B4-BE49-F238E27FC236}">
                <a16:creationId xmlns="" xmlns:a16="http://schemas.microsoft.com/office/drawing/2014/main" id="{C2D1F2D8-3443-8E46-97F3-1B14696247E4}"/>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Picture 17">
            <a:extLst>
              <a:ext uri="{FF2B5EF4-FFF2-40B4-BE49-F238E27FC236}">
                <a16:creationId xmlns="" xmlns:a16="http://schemas.microsoft.com/office/drawing/2014/main" id="{62D36E9C-527A-BF46-B8A1-CF58AA96A285}"/>
              </a:ext>
            </a:extLst>
          </p:cNvPr>
          <p:cNvPicPr>
            <a:picLocks noChangeAspect="1"/>
          </p:cNvPicPr>
          <p:nvPr/>
        </p:nvPicPr>
        <p:blipFill>
          <a:blip r:embed="rId3"/>
          <a:stretch>
            <a:fillRect/>
          </a:stretch>
        </p:blipFill>
        <p:spPr>
          <a:xfrm>
            <a:off x="292431" y="2271906"/>
            <a:ext cx="2238249" cy="1849326"/>
          </a:xfrm>
          <a:prstGeom prst="rect">
            <a:avLst/>
          </a:prstGeom>
        </p:spPr>
      </p:pic>
      <p:sp>
        <p:nvSpPr>
          <p:cNvPr id="19" name="TextBox 18">
            <a:extLst>
              <a:ext uri="{FF2B5EF4-FFF2-40B4-BE49-F238E27FC236}">
                <a16:creationId xmlns="" xmlns:a16="http://schemas.microsoft.com/office/drawing/2014/main" id="{0F77AA34-BED9-5D45-84CC-FABDE8BCFA4B}"/>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mc:AlternateContent xmlns:mc="http://schemas.openxmlformats.org/markup-compatibility/2006" xmlns:a14="http://schemas.microsoft.com/office/drawing/2010/main">
        <mc:Choice Requires="a14">
          <p:sp>
            <p:nvSpPr>
              <p:cNvPr id="21" name="Rectangle 20">
                <a:extLst>
                  <a:ext uri="{FF2B5EF4-FFF2-40B4-BE49-F238E27FC236}">
                    <a16:creationId xmlns="" xmlns:a16="http://schemas.microsoft.com/office/drawing/2014/main" id="{14626C7C-71AB-0B4E-B647-30322CCF4B8A}"/>
                  </a:ext>
                </a:extLst>
              </p:cNvPr>
              <p:cNvSpPr/>
              <p:nvPr/>
            </p:nvSpPr>
            <p:spPr>
              <a:xfrm>
                <a:off x="2915713" y="1722329"/>
                <a:ext cx="6307945" cy="400110"/>
              </a:xfrm>
              <a:prstGeom prst="rect">
                <a:avLst/>
              </a:prstGeom>
            </p:spPr>
            <p:txBody>
              <a:bodyPr wrap="none">
                <a:spAutoFit/>
              </a:bodyPr>
              <a:lstStyle/>
              <a:p>
                <a:r>
                  <a:rPr lang="en-US" sz="2000" dirty="0"/>
                  <a:t>The query is </a:t>
                </a:r>
                <a:r>
                  <a:rPr lang="en-US" sz="2000" dirty="0">
                    <a:solidFill>
                      <a:srgbClr val="FF0000"/>
                    </a:solidFill>
                  </a:rPr>
                  <a:t>biased</a:t>
                </a:r>
                <a:r>
                  <a:rPr lang="en-US" sz="2000" dirty="0"/>
                  <a:t> because  </a:t>
                </a:r>
                <a14:m>
                  <m:oMath xmlns:m="http://schemas.openxmlformats.org/officeDocument/2006/math">
                    <m:r>
                      <a:rPr lang="en-US" sz="2000" b="1">
                        <a:latin typeface="Cambria Math" panose="02040503050406030204" pitchFamily="18" charset="0"/>
                      </a:rPr>
                      <m:t>𝐙</m:t>
                    </m:r>
                  </m:oMath>
                </a14:m>
                <a:r>
                  <a:rPr lang="en-US" sz="2000" dirty="0"/>
                  <a:t> and </a:t>
                </a:r>
                <a14:m>
                  <m:oMath xmlns:m="http://schemas.openxmlformats.org/officeDocument/2006/math">
                    <m:r>
                      <m:rPr>
                        <m:sty m:val="p"/>
                      </m:rPr>
                      <a:rPr lang="en-US" sz="2000">
                        <a:latin typeface="Cambria Math" panose="02040503050406030204" pitchFamily="18" charset="0"/>
                        <a:ea typeface="Cambria Math" panose="02040503050406030204" pitchFamily="18" charset="0"/>
                      </a:rPr>
                      <m:t>T</m:t>
                    </m:r>
                  </m:oMath>
                </a14:m>
                <a:r>
                  <a:rPr lang="en-US" sz="2000" dirty="0"/>
                  <a:t> are highly dependent</a:t>
                </a:r>
              </a:p>
            </p:txBody>
          </p:sp>
        </mc:Choice>
        <mc:Fallback xmlns="">
          <p:sp>
            <p:nvSpPr>
              <p:cNvPr id="21" name="Rectangle 20">
                <a:extLst>
                  <a:ext uri="{FF2B5EF4-FFF2-40B4-BE49-F238E27FC236}">
                    <a16:creationId xmlns:a16="http://schemas.microsoft.com/office/drawing/2014/main" id="{14626C7C-71AB-0B4E-B647-30322CCF4B8A}"/>
                  </a:ext>
                </a:extLst>
              </p:cNvPr>
              <p:cNvSpPr>
                <a:spLocks noRot="1" noChangeAspect="1" noMove="1" noResize="1" noEditPoints="1" noAdjustHandles="1" noChangeArrowheads="1" noChangeShapeType="1" noTextEdit="1"/>
              </p:cNvSpPr>
              <p:nvPr/>
            </p:nvSpPr>
            <p:spPr>
              <a:xfrm>
                <a:off x="2915713" y="1722329"/>
                <a:ext cx="6307945" cy="400110"/>
              </a:xfrm>
              <a:prstGeom prst="rect">
                <a:avLst/>
              </a:prstGeom>
              <a:blipFill>
                <a:blip r:embed="rId4"/>
                <a:stretch>
                  <a:fillRect l="-1006" t="-9375" b="-25000"/>
                </a:stretch>
              </a:blipFill>
            </p:spPr>
            <p:txBody>
              <a:bodyPr/>
              <a:lstStyle/>
              <a:p>
                <a:r>
                  <a:rPr lang="en-US">
                    <a:noFill/>
                  </a:rPr>
                  <a:t> </a:t>
                </a:r>
              </a:p>
            </p:txBody>
          </p:sp>
        </mc:Fallback>
      </mc:AlternateContent>
    </p:spTree>
    <p:extLst>
      <p:ext uri="{BB962C8B-B14F-4D97-AF65-F5344CB8AC3E}">
        <p14:creationId xmlns:p14="http://schemas.microsoft.com/office/powerpoint/2010/main" val="38177527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27</a:t>
            </a:fld>
            <a:endParaRPr lang="en-US"/>
          </a:p>
        </p:txBody>
      </p:sp>
      <p:sp>
        <p:nvSpPr>
          <p:cNvPr id="10" name="TextBox 9">
            <a:extLst>
              <a:ext uri="{FF2B5EF4-FFF2-40B4-BE49-F238E27FC236}">
                <a16:creationId xmlns="" xmlns:a16="http://schemas.microsoft.com/office/drawing/2014/main" id="{E683123B-7AF1-D54D-80CA-3F98211514CE}"/>
              </a:ext>
            </a:extLst>
          </p:cNvPr>
          <p:cNvSpPr txBox="1"/>
          <p:nvPr/>
        </p:nvSpPr>
        <p:spPr>
          <a:xfrm flipH="1">
            <a:off x="2789678" y="2249240"/>
            <a:ext cx="2295226" cy="369332"/>
          </a:xfrm>
          <a:prstGeom prst="rect">
            <a:avLst/>
          </a:prstGeom>
          <a:noFill/>
        </p:spPr>
        <p:txBody>
          <a:bodyPr wrap="square" rtlCol="0">
            <a:spAutoFit/>
          </a:bodyPr>
          <a:lstStyle/>
          <a:p>
            <a:pPr algn="ctr"/>
            <a:r>
              <a:rPr lang="en-US" sz="1800" b="1" dirty="0">
                <a:solidFill>
                  <a:srgbClr val="FF0000"/>
                </a:solidFill>
                <a:latin typeface="CMU Typewriter Text" charset="0"/>
                <a:ea typeface="CMU Typewriter Text" charset="0"/>
                <a:cs typeface="CMU Typewriter Text" charset="0"/>
              </a:rPr>
              <a:t>Coarse-Grained:</a:t>
            </a:r>
          </a:p>
        </p:txBody>
      </p:sp>
      <p:graphicFrame>
        <p:nvGraphicFramePr>
          <p:cNvPr id="11" name="Table 10">
            <a:extLst>
              <a:ext uri="{FF2B5EF4-FFF2-40B4-BE49-F238E27FC236}">
                <a16:creationId xmlns="" xmlns:a16="http://schemas.microsoft.com/office/drawing/2014/main" id="{AE50770B-14B2-D340-BF9E-FF6C10B95E3D}"/>
              </a:ext>
            </a:extLst>
          </p:cNvPr>
          <p:cNvGraphicFramePr>
            <a:graphicFrameLocks noGrp="1"/>
          </p:cNvGraphicFramePr>
          <p:nvPr>
            <p:extLst/>
          </p:nvPr>
        </p:nvGraphicFramePr>
        <p:xfrm>
          <a:off x="2854120" y="2725148"/>
          <a:ext cx="2175768" cy="1341120"/>
        </p:xfrm>
        <a:graphic>
          <a:graphicData uri="http://schemas.openxmlformats.org/drawingml/2006/table">
            <a:tbl>
              <a:tblPr firstRow="1" bandRow="1">
                <a:tableStyleId>{5940675A-B579-460E-94D1-54222C63F5DA}</a:tableStyleId>
              </a:tblPr>
              <a:tblGrid>
                <a:gridCol w="1521112">
                  <a:extLst>
                    <a:ext uri="{9D8B030D-6E8A-4147-A177-3AD203B41FA5}">
                      <a16:colId xmlns="" xmlns:a16="http://schemas.microsoft.com/office/drawing/2014/main" val="20000"/>
                    </a:ext>
                  </a:extLst>
                </a:gridCol>
                <a:gridCol w="654656">
                  <a:extLst>
                    <a:ext uri="{9D8B030D-6E8A-4147-A177-3AD203B41FA5}">
                      <a16:colId xmlns="" xmlns:a16="http://schemas.microsoft.com/office/drawing/2014/main" val="20001"/>
                    </a:ext>
                  </a:extLst>
                </a:gridCol>
              </a:tblGrid>
              <a:tr h="264010">
                <a:tc>
                  <a:txBody>
                    <a:bodyPr/>
                    <a:lstStyle/>
                    <a:p>
                      <a:pPr algn="ctr"/>
                      <a:r>
                        <a:rPr lang="en-US" sz="1600" b="1" i="0" dirty="0">
                          <a:latin typeface="CMU Typewriter Text" charset="0"/>
                          <a:ea typeface="CMU Typewriter Text" charset="0"/>
                          <a:cs typeface="CMU Typewriter Text"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charset="0"/>
                          <a:ea typeface="CMU Typewriter Text" charset="0"/>
                          <a:cs typeface="CMU Typewriter Text" charset="0"/>
                        </a:rPr>
                        <a:t>Res.</a:t>
                      </a:r>
                    </a:p>
                  </a:txBody>
                  <a:tcPr/>
                </a:tc>
                <a:extLst>
                  <a:ext uri="{0D108BD9-81ED-4DB2-BD59-A6C34878D82A}">
                    <a16:rowId xmlns="" xmlns:a16="http://schemas.microsoft.com/office/drawing/2014/main" val="10000"/>
                  </a:ext>
                </a:extLst>
              </a:tr>
              <a:tr h="265129">
                <a:tc>
                  <a:txBody>
                    <a:bodyPr/>
                    <a:lstStyle/>
                    <a:p>
                      <a:pPr algn="ctr"/>
                      <a:r>
                        <a:rPr lang="en-US" sz="1600" b="1" i="0" kern="1200" dirty="0">
                          <a:solidFill>
                            <a:srgbClr val="FF0000"/>
                          </a:solidFill>
                          <a:effectLst/>
                          <a:latin typeface="CMU Typewriter Text" charset="0"/>
                          <a:ea typeface="CMU Typewriter Text" charset="0"/>
                          <a:cs typeface="CMU Typewriter Text" charset="0"/>
                        </a:rPr>
                        <a:t>Airport</a:t>
                      </a:r>
                      <a:endParaRPr lang="en-US" sz="1600" b="1"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1" i="0" kern="1200" dirty="0">
                          <a:solidFill>
                            <a:srgbClr val="FF0000"/>
                          </a:solidFill>
                          <a:effectLst/>
                          <a:latin typeface="CMU Typewriter Text" charset="0"/>
                          <a:ea typeface="CMU Typewriter Text" charset="0"/>
                          <a:cs typeface="CMU Typewriter Text" charset="0"/>
                        </a:rPr>
                        <a:t>0.72</a:t>
                      </a:r>
                      <a:endParaRPr lang="en-US" sz="1600" b="1" i="0" dirty="0">
                        <a:solidFill>
                          <a:srgbClr val="FF0000"/>
                        </a:solidFill>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10001"/>
                  </a:ext>
                </a:extLst>
              </a:tr>
              <a:tr h="265129">
                <a:tc>
                  <a:txBody>
                    <a:bodyPr/>
                    <a:lstStyle/>
                    <a:p>
                      <a:pPr algn="ctr"/>
                      <a:r>
                        <a:rPr lang="en-US" sz="1600" b="0" i="0" kern="1200" dirty="0">
                          <a:solidFill>
                            <a:schemeClr val="tx1"/>
                          </a:solidFill>
                          <a:effectLst/>
                          <a:latin typeface="CMU Typewriter Text" charset="0"/>
                          <a:ea typeface="CMU Typewriter Text" charset="0"/>
                          <a:cs typeface="CMU Typewriter Text" charset="0"/>
                        </a:rPr>
                        <a:t>Year</a:t>
                      </a:r>
                      <a:endParaRPr lang="en-US" sz="1600" b="0" i="0" dirty="0">
                        <a:latin typeface="CMU Typewriter Text" charset="0"/>
                        <a:ea typeface="CMU Typewriter Text" charset="0"/>
                        <a:cs typeface="CMU Typewriter Text" charset="0"/>
                      </a:endParaRPr>
                    </a:p>
                  </a:txBody>
                  <a:tcPr/>
                </a:tc>
                <a:tc>
                  <a:txBody>
                    <a:bodyPr/>
                    <a:lstStyle/>
                    <a:p>
                      <a:pPr algn="ctr"/>
                      <a:r>
                        <a:rPr lang="is-IS" sz="1600" dirty="0"/>
                        <a:t>0.16</a:t>
                      </a:r>
                      <a:endParaRPr lang="en-US" sz="1600" b="0" i="0" dirty="0">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10002"/>
                  </a:ext>
                </a:extLst>
              </a:tr>
              <a:tr h="265129">
                <a:tc>
                  <a:txBody>
                    <a:bodyPr/>
                    <a:lstStyle/>
                    <a:p>
                      <a:pPr algn="ctr"/>
                      <a:r>
                        <a:rPr lang="en-US" sz="1600" b="0" i="0" dirty="0">
                          <a:latin typeface="CMU Typewriter Text" charset="0"/>
                          <a:ea typeface="CMU Typewriter Text" charset="0"/>
                          <a:cs typeface="CMU Typewriter Text" charset="0"/>
                        </a:rPr>
                        <a:t>…</a:t>
                      </a:r>
                    </a:p>
                  </a:txBody>
                  <a:tcPr/>
                </a:tc>
                <a:tc>
                  <a:txBody>
                    <a:bodyPr/>
                    <a:lstStyle/>
                    <a:p>
                      <a:pPr algn="ctr"/>
                      <a:endParaRPr lang="en-US" sz="1600" b="0" i="0" dirty="0">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3416159625"/>
                  </a:ext>
                </a:extLst>
              </a:tr>
            </a:tbl>
          </a:graphicData>
        </a:graphic>
      </p:graphicFrame>
      <p:sp>
        <p:nvSpPr>
          <p:cNvPr id="13" name="TextBox 12">
            <a:extLst>
              <a:ext uri="{FF2B5EF4-FFF2-40B4-BE49-F238E27FC236}">
                <a16:creationId xmlns="" xmlns:a16="http://schemas.microsoft.com/office/drawing/2014/main" id="{06B00058-C503-0B48-9435-86DE7913E06B}"/>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18" name="Rectangle 17">
            <a:extLst>
              <a:ext uri="{FF2B5EF4-FFF2-40B4-BE49-F238E27FC236}">
                <a16:creationId xmlns="" xmlns:a16="http://schemas.microsoft.com/office/drawing/2014/main" id="{7E61F560-E986-3D45-B0E7-F69EFEE82C10}"/>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p:sp>
        <p:nvSpPr>
          <p:cNvPr id="19" name="Rounded Rectangle 18">
            <a:extLst>
              <a:ext uri="{FF2B5EF4-FFF2-40B4-BE49-F238E27FC236}">
                <a16:creationId xmlns="" xmlns:a16="http://schemas.microsoft.com/office/drawing/2014/main" id="{87FCF983-0394-0C40-AB38-8B66C4FF696A}"/>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 xmlns:a16="http://schemas.microsoft.com/office/drawing/2014/main" id="{29FC58BD-F191-D84A-B22A-82CD491BCC5A}"/>
              </a:ext>
            </a:extLst>
          </p:cNvPr>
          <p:cNvPicPr>
            <a:picLocks noChangeAspect="1"/>
          </p:cNvPicPr>
          <p:nvPr/>
        </p:nvPicPr>
        <p:blipFill>
          <a:blip r:embed="rId3"/>
          <a:stretch>
            <a:fillRect/>
          </a:stretch>
        </p:blipFill>
        <p:spPr>
          <a:xfrm>
            <a:off x="292431" y="2271906"/>
            <a:ext cx="2238249" cy="1849326"/>
          </a:xfrm>
          <a:prstGeom prst="rect">
            <a:avLst/>
          </a:prstGeom>
        </p:spPr>
      </p:pic>
      <p:sp>
        <p:nvSpPr>
          <p:cNvPr id="22" name="TextBox 21">
            <a:extLst>
              <a:ext uri="{FF2B5EF4-FFF2-40B4-BE49-F238E27FC236}">
                <a16:creationId xmlns="" xmlns:a16="http://schemas.microsoft.com/office/drawing/2014/main" id="{429B5E5B-508B-0E43-B639-A778649CBA75}"/>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mc:AlternateContent xmlns:mc="http://schemas.openxmlformats.org/markup-compatibility/2006" xmlns:a14="http://schemas.microsoft.com/office/drawing/2010/main">
        <mc:Choice Requires="a14">
          <p:sp>
            <p:nvSpPr>
              <p:cNvPr id="15" name="Rectangle 14">
                <a:extLst>
                  <a:ext uri="{FF2B5EF4-FFF2-40B4-BE49-F238E27FC236}">
                    <a16:creationId xmlns="" xmlns:a16="http://schemas.microsoft.com/office/drawing/2014/main" id="{95CF89D1-174D-E74F-9153-0BA9D19297B1}"/>
                  </a:ext>
                </a:extLst>
              </p:cNvPr>
              <p:cNvSpPr/>
              <p:nvPr/>
            </p:nvSpPr>
            <p:spPr>
              <a:xfrm>
                <a:off x="2915713" y="1722329"/>
                <a:ext cx="6307945" cy="400110"/>
              </a:xfrm>
              <a:prstGeom prst="rect">
                <a:avLst/>
              </a:prstGeom>
            </p:spPr>
            <p:txBody>
              <a:bodyPr wrap="none">
                <a:spAutoFit/>
              </a:bodyPr>
              <a:lstStyle/>
              <a:p>
                <a:r>
                  <a:rPr lang="en-US" sz="2000" dirty="0"/>
                  <a:t>The query is </a:t>
                </a:r>
                <a:r>
                  <a:rPr lang="en-US" sz="2000" dirty="0">
                    <a:solidFill>
                      <a:srgbClr val="FF0000"/>
                    </a:solidFill>
                  </a:rPr>
                  <a:t>biased</a:t>
                </a:r>
                <a:r>
                  <a:rPr lang="en-US" sz="2000" dirty="0"/>
                  <a:t> because  </a:t>
                </a:r>
                <a14:m>
                  <m:oMath xmlns:m="http://schemas.openxmlformats.org/officeDocument/2006/math">
                    <m:r>
                      <a:rPr lang="en-US" sz="2000" b="1">
                        <a:latin typeface="Cambria Math" panose="02040503050406030204" pitchFamily="18" charset="0"/>
                      </a:rPr>
                      <m:t>𝐙</m:t>
                    </m:r>
                  </m:oMath>
                </a14:m>
                <a:r>
                  <a:rPr lang="en-US" sz="2000" dirty="0"/>
                  <a:t> and </a:t>
                </a:r>
                <a14:m>
                  <m:oMath xmlns:m="http://schemas.openxmlformats.org/officeDocument/2006/math">
                    <m:r>
                      <m:rPr>
                        <m:sty m:val="p"/>
                      </m:rPr>
                      <a:rPr lang="en-US" sz="2000">
                        <a:latin typeface="Cambria Math" panose="02040503050406030204" pitchFamily="18" charset="0"/>
                        <a:ea typeface="Cambria Math" panose="02040503050406030204" pitchFamily="18" charset="0"/>
                      </a:rPr>
                      <m:t>T</m:t>
                    </m:r>
                  </m:oMath>
                </a14:m>
                <a:r>
                  <a:rPr lang="en-US" sz="2000" dirty="0"/>
                  <a:t> are highly dependent</a:t>
                </a:r>
              </a:p>
            </p:txBody>
          </p:sp>
        </mc:Choice>
        <mc:Fallback xmlns="">
          <p:sp>
            <p:nvSpPr>
              <p:cNvPr id="15" name="Rectangle 14">
                <a:extLst>
                  <a:ext uri="{FF2B5EF4-FFF2-40B4-BE49-F238E27FC236}">
                    <a16:creationId xmlns:a16="http://schemas.microsoft.com/office/drawing/2014/main" id="{95CF89D1-174D-E74F-9153-0BA9D19297B1}"/>
                  </a:ext>
                </a:extLst>
              </p:cNvPr>
              <p:cNvSpPr>
                <a:spLocks noRot="1" noChangeAspect="1" noMove="1" noResize="1" noEditPoints="1" noAdjustHandles="1" noChangeArrowheads="1" noChangeShapeType="1" noTextEdit="1"/>
              </p:cNvSpPr>
              <p:nvPr/>
            </p:nvSpPr>
            <p:spPr>
              <a:xfrm>
                <a:off x="2915713" y="1722329"/>
                <a:ext cx="6307945" cy="400110"/>
              </a:xfrm>
              <a:prstGeom prst="rect">
                <a:avLst/>
              </a:prstGeom>
              <a:blipFill>
                <a:blip r:embed="rId4"/>
                <a:stretch>
                  <a:fillRect l="-1006" t="-9375" b="-25000"/>
                </a:stretch>
              </a:blipFill>
            </p:spPr>
            <p:txBody>
              <a:bodyPr/>
              <a:lstStyle/>
              <a:p>
                <a:r>
                  <a:rPr lang="en-US">
                    <a:noFill/>
                  </a:rPr>
                  <a:t> </a:t>
                </a:r>
              </a:p>
            </p:txBody>
          </p:sp>
        </mc:Fallback>
      </mc:AlternateContent>
    </p:spTree>
    <p:extLst>
      <p:ext uri="{BB962C8B-B14F-4D97-AF65-F5344CB8AC3E}">
        <p14:creationId xmlns:p14="http://schemas.microsoft.com/office/powerpoint/2010/main" val="38704181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28</a:t>
            </a:fld>
            <a:endParaRPr lang="en-US"/>
          </a:p>
        </p:txBody>
      </p:sp>
      <p:sp>
        <p:nvSpPr>
          <p:cNvPr id="10" name="TextBox 9">
            <a:extLst>
              <a:ext uri="{FF2B5EF4-FFF2-40B4-BE49-F238E27FC236}">
                <a16:creationId xmlns="" xmlns:a16="http://schemas.microsoft.com/office/drawing/2014/main" id="{E683123B-7AF1-D54D-80CA-3F98211514CE}"/>
              </a:ext>
            </a:extLst>
          </p:cNvPr>
          <p:cNvSpPr txBox="1"/>
          <p:nvPr/>
        </p:nvSpPr>
        <p:spPr>
          <a:xfrm flipH="1">
            <a:off x="2789678" y="2249240"/>
            <a:ext cx="2295226" cy="369332"/>
          </a:xfrm>
          <a:prstGeom prst="rect">
            <a:avLst/>
          </a:prstGeom>
          <a:noFill/>
        </p:spPr>
        <p:txBody>
          <a:bodyPr wrap="square" rtlCol="0">
            <a:spAutoFit/>
          </a:bodyPr>
          <a:lstStyle/>
          <a:p>
            <a:pPr algn="ctr"/>
            <a:r>
              <a:rPr lang="en-US" sz="1800" b="1" dirty="0">
                <a:solidFill>
                  <a:srgbClr val="FF0000"/>
                </a:solidFill>
                <a:latin typeface="CMU Typewriter Text" charset="0"/>
                <a:ea typeface="CMU Typewriter Text" charset="0"/>
                <a:cs typeface="CMU Typewriter Text" charset="0"/>
              </a:rPr>
              <a:t>Coarse-Grained:</a:t>
            </a:r>
          </a:p>
        </p:txBody>
      </p:sp>
      <p:graphicFrame>
        <p:nvGraphicFramePr>
          <p:cNvPr id="11" name="Table 10">
            <a:extLst>
              <a:ext uri="{FF2B5EF4-FFF2-40B4-BE49-F238E27FC236}">
                <a16:creationId xmlns="" xmlns:a16="http://schemas.microsoft.com/office/drawing/2014/main" id="{AE50770B-14B2-D340-BF9E-FF6C10B95E3D}"/>
              </a:ext>
            </a:extLst>
          </p:cNvPr>
          <p:cNvGraphicFramePr>
            <a:graphicFrameLocks noGrp="1"/>
          </p:cNvGraphicFramePr>
          <p:nvPr>
            <p:extLst/>
          </p:nvPr>
        </p:nvGraphicFramePr>
        <p:xfrm>
          <a:off x="2854120" y="2725148"/>
          <a:ext cx="2175768" cy="1341120"/>
        </p:xfrm>
        <a:graphic>
          <a:graphicData uri="http://schemas.openxmlformats.org/drawingml/2006/table">
            <a:tbl>
              <a:tblPr firstRow="1" bandRow="1">
                <a:tableStyleId>{5940675A-B579-460E-94D1-54222C63F5DA}</a:tableStyleId>
              </a:tblPr>
              <a:tblGrid>
                <a:gridCol w="1521112">
                  <a:extLst>
                    <a:ext uri="{9D8B030D-6E8A-4147-A177-3AD203B41FA5}">
                      <a16:colId xmlns="" xmlns:a16="http://schemas.microsoft.com/office/drawing/2014/main" val="20000"/>
                    </a:ext>
                  </a:extLst>
                </a:gridCol>
                <a:gridCol w="654656">
                  <a:extLst>
                    <a:ext uri="{9D8B030D-6E8A-4147-A177-3AD203B41FA5}">
                      <a16:colId xmlns="" xmlns:a16="http://schemas.microsoft.com/office/drawing/2014/main" val="20001"/>
                    </a:ext>
                  </a:extLst>
                </a:gridCol>
              </a:tblGrid>
              <a:tr h="264010">
                <a:tc>
                  <a:txBody>
                    <a:bodyPr/>
                    <a:lstStyle/>
                    <a:p>
                      <a:pPr algn="ctr"/>
                      <a:r>
                        <a:rPr lang="en-US" sz="1600" b="1" i="0" dirty="0">
                          <a:latin typeface="CMU Typewriter Text" charset="0"/>
                          <a:ea typeface="CMU Typewriter Text" charset="0"/>
                          <a:cs typeface="CMU Typewriter Text"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charset="0"/>
                          <a:ea typeface="CMU Typewriter Text" charset="0"/>
                          <a:cs typeface="CMU Typewriter Text" charset="0"/>
                        </a:rPr>
                        <a:t>Res.</a:t>
                      </a:r>
                    </a:p>
                  </a:txBody>
                  <a:tcPr/>
                </a:tc>
                <a:extLst>
                  <a:ext uri="{0D108BD9-81ED-4DB2-BD59-A6C34878D82A}">
                    <a16:rowId xmlns="" xmlns:a16="http://schemas.microsoft.com/office/drawing/2014/main" val="10000"/>
                  </a:ext>
                </a:extLst>
              </a:tr>
              <a:tr h="265129">
                <a:tc>
                  <a:txBody>
                    <a:bodyPr/>
                    <a:lstStyle/>
                    <a:p>
                      <a:pPr algn="ctr"/>
                      <a:r>
                        <a:rPr lang="en-US" sz="1600" b="1" i="0" kern="1200" dirty="0">
                          <a:solidFill>
                            <a:srgbClr val="FF0000"/>
                          </a:solidFill>
                          <a:effectLst/>
                          <a:latin typeface="CMU Typewriter Text" charset="0"/>
                          <a:ea typeface="CMU Typewriter Text" charset="0"/>
                          <a:cs typeface="CMU Typewriter Text" charset="0"/>
                        </a:rPr>
                        <a:t>Airport</a:t>
                      </a:r>
                      <a:endParaRPr lang="en-US" sz="1600" b="1"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1" i="0" kern="1200" dirty="0">
                          <a:solidFill>
                            <a:srgbClr val="FF0000"/>
                          </a:solidFill>
                          <a:effectLst/>
                          <a:latin typeface="CMU Typewriter Text" charset="0"/>
                          <a:ea typeface="CMU Typewriter Text" charset="0"/>
                          <a:cs typeface="CMU Typewriter Text" charset="0"/>
                        </a:rPr>
                        <a:t>0.72</a:t>
                      </a:r>
                      <a:endParaRPr lang="en-US" sz="1600" b="1" i="0" dirty="0">
                        <a:solidFill>
                          <a:srgbClr val="FF0000"/>
                        </a:solidFill>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10001"/>
                  </a:ext>
                </a:extLst>
              </a:tr>
              <a:tr h="265129">
                <a:tc>
                  <a:txBody>
                    <a:bodyPr/>
                    <a:lstStyle/>
                    <a:p>
                      <a:pPr algn="ctr"/>
                      <a:r>
                        <a:rPr lang="en-US" sz="1600" b="0" i="0" kern="1200" dirty="0">
                          <a:solidFill>
                            <a:schemeClr val="tx1"/>
                          </a:solidFill>
                          <a:effectLst/>
                          <a:latin typeface="CMU Typewriter Text" charset="0"/>
                          <a:ea typeface="CMU Typewriter Text" charset="0"/>
                          <a:cs typeface="CMU Typewriter Text" charset="0"/>
                        </a:rPr>
                        <a:t>Year</a:t>
                      </a:r>
                      <a:endParaRPr lang="en-US" sz="1600" b="0" i="0" dirty="0">
                        <a:latin typeface="CMU Typewriter Text" charset="0"/>
                        <a:ea typeface="CMU Typewriter Text" charset="0"/>
                        <a:cs typeface="CMU Typewriter Text" charset="0"/>
                      </a:endParaRPr>
                    </a:p>
                  </a:txBody>
                  <a:tcPr/>
                </a:tc>
                <a:tc>
                  <a:txBody>
                    <a:bodyPr/>
                    <a:lstStyle/>
                    <a:p>
                      <a:pPr algn="ctr"/>
                      <a:r>
                        <a:rPr lang="is-IS" sz="1600" dirty="0"/>
                        <a:t>0.16</a:t>
                      </a:r>
                      <a:endParaRPr lang="en-US" sz="1600" b="0" i="0" dirty="0">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10002"/>
                  </a:ext>
                </a:extLst>
              </a:tr>
              <a:tr h="265129">
                <a:tc>
                  <a:txBody>
                    <a:bodyPr/>
                    <a:lstStyle/>
                    <a:p>
                      <a:pPr algn="ctr"/>
                      <a:r>
                        <a:rPr lang="en-US" sz="1600" b="0" i="0" dirty="0">
                          <a:latin typeface="CMU Typewriter Text" charset="0"/>
                          <a:ea typeface="CMU Typewriter Text" charset="0"/>
                          <a:cs typeface="CMU Typewriter Text" charset="0"/>
                        </a:rPr>
                        <a:t>…</a:t>
                      </a:r>
                    </a:p>
                  </a:txBody>
                  <a:tcPr/>
                </a:tc>
                <a:tc>
                  <a:txBody>
                    <a:bodyPr/>
                    <a:lstStyle/>
                    <a:p>
                      <a:pPr algn="ctr"/>
                      <a:endParaRPr lang="en-US" sz="1600" b="0" i="0" dirty="0">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3416159625"/>
                  </a:ext>
                </a:extLst>
              </a:tr>
            </a:tbl>
          </a:graphicData>
        </a:graphic>
      </p:graphicFrame>
      <p:sp>
        <p:nvSpPr>
          <p:cNvPr id="17" name="TextBox 16">
            <a:extLst>
              <a:ext uri="{FF2B5EF4-FFF2-40B4-BE49-F238E27FC236}">
                <a16:creationId xmlns="" xmlns:a16="http://schemas.microsoft.com/office/drawing/2014/main" id="{23D29670-9A9A-F44C-A493-D2BD69021EB5}"/>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21" name="Rectangle 20">
            <a:extLst>
              <a:ext uri="{FF2B5EF4-FFF2-40B4-BE49-F238E27FC236}">
                <a16:creationId xmlns="" xmlns:a16="http://schemas.microsoft.com/office/drawing/2014/main" id="{7B42AF02-DD1F-474A-BF66-799176ADBA39}"/>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p:sp>
        <p:nvSpPr>
          <p:cNvPr id="22" name="Rounded Rectangle 21">
            <a:extLst>
              <a:ext uri="{FF2B5EF4-FFF2-40B4-BE49-F238E27FC236}">
                <a16:creationId xmlns="" xmlns:a16="http://schemas.microsoft.com/office/drawing/2014/main" id="{A25BEC43-213A-F246-BA62-344B9AF233F6}"/>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 xmlns:a16="http://schemas.microsoft.com/office/drawing/2014/main" id="{92A97002-3717-F542-AF9E-D08EC7C70E45}"/>
              </a:ext>
            </a:extLst>
          </p:cNvPr>
          <p:cNvPicPr>
            <a:picLocks noChangeAspect="1"/>
          </p:cNvPicPr>
          <p:nvPr/>
        </p:nvPicPr>
        <p:blipFill>
          <a:blip r:embed="rId3"/>
          <a:stretch>
            <a:fillRect/>
          </a:stretch>
        </p:blipFill>
        <p:spPr>
          <a:xfrm>
            <a:off x="292431" y="2271906"/>
            <a:ext cx="2238249" cy="1849326"/>
          </a:xfrm>
          <a:prstGeom prst="rect">
            <a:avLst/>
          </a:prstGeom>
        </p:spPr>
      </p:pic>
      <p:sp>
        <p:nvSpPr>
          <p:cNvPr id="24" name="TextBox 23">
            <a:extLst>
              <a:ext uri="{FF2B5EF4-FFF2-40B4-BE49-F238E27FC236}">
                <a16:creationId xmlns="" xmlns:a16="http://schemas.microsoft.com/office/drawing/2014/main" id="{48DEED74-5631-B547-8D37-8BAD0E516098}"/>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mc:AlternateContent xmlns:mc="http://schemas.openxmlformats.org/markup-compatibility/2006" xmlns:a14="http://schemas.microsoft.com/office/drawing/2010/main">
        <mc:Choice Requires="a14">
          <p:sp>
            <p:nvSpPr>
              <p:cNvPr id="19" name="Rectangle 18">
                <a:extLst>
                  <a:ext uri="{FF2B5EF4-FFF2-40B4-BE49-F238E27FC236}">
                    <a16:creationId xmlns="" xmlns:a16="http://schemas.microsoft.com/office/drawing/2014/main" id="{1BEDF811-1788-F440-B352-D6F1A011607D}"/>
                  </a:ext>
                </a:extLst>
              </p:cNvPr>
              <p:cNvSpPr/>
              <p:nvPr/>
            </p:nvSpPr>
            <p:spPr>
              <a:xfrm>
                <a:off x="2915713" y="1722329"/>
                <a:ext cx="6307945" cy="400110"/>
              </a:xfrm>
              <a:prstGeom prst="rect">
                <a:avLst/>
              </a:prstGeom>
            </p:spPr>
            <p:txBody>
              <a:bodyPr wrap="none">
                <a:spAutoFit/>
              </a:bodyPr>
              <a:lstStyle/>
              <a:p>
                <a:r>
                  <a:rPr lang="en-US" sz="2000" dirty="0"/>
                  <a:t>The query is </a:t>
                </a:r>
                <a:r>
                  <a:rPr lang="en-US" sz="2000" dirty="0">
                    <a:solidFill>
                      <a:srgbClr val="FF0000"/>
                    </a:solidFill>
                  </a:rPr>
                  <a:t>biased</a:t>
                </a:r>
                <a:r>
                  <a:rPr lang="en-US" sz="2000" dirty="0"/>
                  <a:t> because  </a:t>
                </a:r>
                <a14:m>
                  <m:oMath xmlns:m="http://schemas.openxmlformats.org/officeDocument/2006/math">
                    <m:r>
                      <a:rPr lang="en-US" sz="2000" b="1">
                        <a:latin typeface="Cambria Math" panose="02040503050406030204" pitchFamily="18" charset="0"/>
                      </a:rPr>
                      <m:t>𝐙</m:t>
                    </m:r>
                  </m:oMath>
                </a14:m>
                <a:r>
                  <a:rPr lang="en-US" sz="2000" dirty="0"/>
                  <a:t> and </a:t>
                </a:r>
                <a14:m>
                  <m:oMath xmlns:m="http://schemas.openxmlformats.org/officeDocument/2006/math">
                    <m:r>
                      <m:rPr>
                        <m:sty m:val="p"/>
                      </m:rPr>
                      <a:rPr lang="en-US" sz="2000">
                        <a:latin typeface="Cambria Math" panose="02040503050406030204" pitchFamily="18" charset="0"/>
                        <a:ea typeface="Cambria Math" panose="02040503050406030204" pitchFamily="18" charset="0"/>
                      </a:rPr>
                      <m:t>T</m:t>
                    </m:r>
                  </m:oMath>
                </a14:m>
                <a:r>
                  <a:rPr lang="en-US" sz="2000" dirty="0"/>
                  <a:t> are highly dependent</a:t>
                </a:r>
              </a:p>
            </p:txBody>
          </p:sp>
        </mc:Choice>
        <mc:Fallback xmlns="">
          <p:sp>
            <p:nvSpPr>
              <p:cNvPr id="19" name="Rectangle 18">
                <a:extLst>
                  <a:ext uri="{FF2B5EF4-FFF2-40B4-BE49-F238E27FC236}">
                    <a16:creationId xmlns:a16="http://schemas.microsoft.com/office/drawing/2014/main" id="{1BEDF811-1788-F440-B352-D6F1A011607D}"/>
                  </a:ext>
                </a:extLst>
              </p:cNvPr>
              <p:cNvSpPr>
                <a:spLocks noRot="1" noChangeAspect="1" noMove="1" noResize="1" noEditPoints="1" noAdjustHandles="1" noChangeArrowheads="1" noChangeShapeType="1" noTextEdit="1"/>
              </p:cNvSpPr>
              <p:nvPr/>
            </p:nvSpPr>
            <p:spPr>
              <a:xfrm>
                <a:off x="2915713" y="1722329"/>
                <a:ext cx="6307945" cy="400110"/>
              </a:xfrm>
              <a:prstGeom prst="rect">
                <a:avLst/>
              </a:prstGeom>
              <a:blipFill>
                <a:blip r:embed="rId4"/>
                <a:stretch>
                  <a:fillRect l="-1006" t="-9375" b="-25000"/>
                </a:stretch>
              </a:blipFill>
            </p:spPr>
            <p:txBody>
              <a:bodyPr/>
              <a:lstStyle/>
              <a:p>
                <a:r>
                  <a:rPr lang="en-US">
                    <a:noFill/>
                  </a:rPr>
                  <a:t> </a:t>
                </a:r>
              </a:p>
            </p:txBody>
          </p:sp>
        </mc:Fallback>
      </mc:AlternateContent>
      <p:sp>
        <p:nvSpPr>
          <p:cNvPr id="15" name="Rounded Rectangular Callout 14">
            <a:extLst>
              <a:ext uri="{FF2B5EF4-FFF2-40B4-BE49-F238E27FC236}">
                <a16:creationId xmlns="" xmlns:a16="http://schemas.microsoft.com/office/drawing/2014/main" id="{BA16C6B6-0DB4-BE45-AD5C-67B8E03A319C}"/>
              </a:ext>
            </a:extLst>
          </p:cNvPr>
          <p:cNvSpPr/>
          <p:nvPr/>
        </p:nvSpPr>
        <p:spPr>
          <a:xfrm>
            <a:off x="5432046" y="2280005"/>
            <a:ext cx="3497610" cy="1642743"/>
          </a:xfrm>
          <a:prstGeom prst="wedgeRoundRectCallout">
            <a:avLst>
              <a:gd name="adj1" fmla="val -60340"/>
              <a:gd name="adj2" fmla="val -1446"/>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Table 15">
            <a:extLst>
              <a:ext uri="{FF2B5EF4-FFF2-40B4-BE49-F238E27FC236}">
                <a16:creationId xmlns="" xmlns:a16="http://schemas.microsoft.com/office/drawing/2014/main" id="{C8530841-94FA-9241-BFFB-7D20357ADEBC}"/>
              </a:ext>
            </a:extLst>
          </p:cNvPr>
          <p:cNvGraphicFramePr>
            <a:graphicFrameLocks noGrp="1"/>
          </p:cNvGraphicFramePr>
          <p:nvPr>
            <p:extLst>
              <p:ext uri="{D42A27DB-BD31-4B8C-83A1-F6EECF244321}">
                <p14:modId xmlns:p14="http://schemas.microsoft.com/office/powerpoint/2010/main" val="2329399303"/>
              </p:ext>
            </p:extLst>
          </p:nvPr>
        </p:nvGraphicFramePr>
        <p:xfrm>
          <a:off x="5516372" y="2808152"/>
          <a:ext cx="3332178" cy="933227"/>
        </p:xfrm>
        <a:graphic>
          <a:graphicData uri="http://schemas.openxmlformats.org/drawingml/2006/table">
            <a:tbl>
              <a:tblPr firstRow="1" bandRow="1">
                <a:tableStyleId>{5940675A-B579-460E-94D1-54222C63F5DA}</a:tableStyleId>
              </a:tblPr>
              <a:tblGrid>
                <a:gridCol w="665480">
                  <a:extLst>
                    <a:ext uri="{9D8B030D-6E8A-4147-A177-3AD203B41FA5}">
                      <a16:colId xmlns="" xmlns:a16="http://schemas.microsoft.com/office/drawing/2014/main" val="20000"/>
                    </a:ext>
                  </a:extLst>
                </a:gridCol>
                <a:gridCol w="949969">
                  <a:extLst>
                    <a:ext uri="{9D8B030D-6E8A-4147-A177-3AD203B41FA5}">
                      <a16:colId xmlns="" xmlns:a16="http://schemas.microsoft.com/office/drawing/2014/main" val="20001"/>
                    </a:ext>
                  </a:extLst>
                </a:gridCol>
                <a:gridCol w="841828">
                  <a:extLst>
                    <a:ext uri="{9D8B030D-6E8A-4147-A177-3AD203B41FA5}">
                      <a16:colId xmlns="" xmlns:a16="http://schemas.microsoft.com/office/drawing/2014/main" val="20002"/>
                    </a:ext>
                  </a:extLst>
                </a:gridCol>
                <a:gridCol w="874901">
                  <a:extLst>
                    <a:ext uri="{9D8B030D-6E8A-4147-A177-3AD203B41FA5}">
                      <a16:colId xmlns="" xmlns:a16="http://schemas.microsoft.com/office/drawing/2014/main" val="20003"/>
                    </a:ext>
                  </a:extLst>
                </a:gridCol>
              </a:tblGrid>
              <a:tr h="323627">
                <a:tc>
                  <a:txBody>
                    <a:bodyPr/>
                    <a:lstStyle/>
                    <a:p>
                      <a:pPr algn="ctr"/>
                      <a:r>
                        <a:rPr lang="en-US" sz="1400" b="1" i="0" dirty="0">
                          <a:latin typeface="CMU Typewriter Text" charset="0"/>
                          <a:ea typeface="CMU Typewriter Text" charset="0"/>
                          <a:cs typeface="CMU Typewriter Text" charset="0"/>
                        </a:rPr>
                        <a:t>Rank</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i="0" dirty="0">
                          <a:latin typeface="CMU Typewriter Text" charset="0"/>
                          <a:ea typeface="CMU Typewriter Text" charset="0"/>
                          <a:cs typeface="CMU Typewriter Text" charset="0"/>
                        </a:rPr>
                        <a:t>Carrier</a:t>
                      </a:r>
                    </a:p>
                  </a:txBody>
                  <a:tcPr/>
                </a:tc>
                <a:tc>
                  <a:txBody>
                    <a:bodyPr/>
                    <a:lstStyle/>
                    <a:p>
                      <a:pPr algn="ctr"/>
                      <a:r>
                        <a:rPr lang="en-US" sz="1400" b="0" i="0" dirty="0">
                          <a:solidFill>
                            <a:srgbClr val="FF0000"/>
                          </a:solidFill>
                          <a:latin typeface="CMU Typewriter Text" charset="0"/>
                          <a:ea typeface="CMU Typewriter Text" charset="0"/>
                          <a:cs typeface="CMU Typewriter Text" charset="0"/>
                        </a:rPr>
                        <a:t>Airport</a:t>
                      </a:r>
                    </a:p>
                  </a:txBody>
                  <a:tcPr/>
                </a:tc>
                <a:tc>
                  <a:txBody>
                    <a:bodyPr/>
                    <a:lstStyle/>
                    <a:p>
                      <a:pPr algn="ctr"/>
                      <a:r>
                        <a:rPr lang="en-US" sz="1400" b="0" i="0" dirty="0">
                          <a:latin typeface="CMU Typewriter Text" charset="0"/>
                          <a:ea typeface="CMU Typewriter Text" charset="0"/>
                          <a:cs typeface="CMU Typewriter Text" charset="0"/>
                        </a:rPr>
                        <a:t>Delayed</a:t>
                      </a:r>
                    </a:p>
                  </a:txBody>
                  <a:tcPr/>
                </a:tc>
                <a:extLst>
                  <a:ext uri="{0D108BD9-81ED-4DB2-BD59-A6C34878D82A}">
                    <a16:rowId xmlns="" xmlns:a16="http://schemas.microsoft.com/office/drawing/2014/main" val="10000"/>
                  </a:ext>
                </a:extLst>
              </a:tr>
              <a:tr h="304554">
                <a:tc>
                  <a:txBody>
                    <a:bodyPr/>
                    <a:lstStyle/>
                    <a:p>
                      <a:pPr algn="ctr"/>
                      <a:r>
                        <a:rPr lang="en-US" sz="1400" b="1" i="0" dirty="0">
                          <a:latin typeface="CMU Typewriter Text" charset="0"/>
                          <a:ea typeface="CMU Typewriter Text" charset="0"/>
                          <a:cs typeface="CMU Typewriter Text" charset="0"/>
                        </a:rPr>
                        <a:t>1</a:t>
                      </a:r>
                    </a:p>
                  </a:txBody>
                  <a:tcPr/>
                </a:tc>
                <a:tc>
                  <a:txBody>
                    <a:bodyPr/>
                    <a:lstStyle/>
                    <a:p>
                      <a:pPr algn="ctr"/>
                      <a:r>
                        <a:rPr lang="en-US" sz="1400" b="0" i="0" dirty="0">
                          <a:latin typeface="CMU Typewriter Text" charset="0"/>
                          <a:ea typeface="CMU Typewriter Text" charset="0"/>
                          <a:cs typeface="CMU Typewriter Text" charset="0"/>
                        </a:rPr>
                        <a:t>United</a:t>
                      </a:r>
                    </a:p>
                  </a:txBody>
                  <a:tcPr/>
                </a:tc>
                <a:tc>
                  <a:txBody>
                    <a:bodyPr/>
                    <a:lstStyle/>
                    <a:p>
                      <a:pPr algn="ctr"/>
                      <a:r>
                        <a:rPr lang="en-US" sz="1400" b="0" i="0" dirty="0">
                          <a:latin typeface="CMU Typewriter Text" charset="0"/>
                          <a:ea typeface="CMU Typewriter Text" charset="0"/>
                          <a:cs typeface="CMU Typewriter Text" charset="0"/>
                        </a:rPr>
                        <a:t>ROC</a:t>
                      </a:r>
                    </a:p>
                  </a:txBody>
                  <a:tcPr/>
                </a:tc>
                <a:tc>
                  <a:txBody>
                    <a:bodyPr/>
                    <a:lstStyle/>
                    <a:p>
                      <a:pPr algn="ctr"/>
                      <a:r>
                        <a:rPr lang="en-US" sz="1400" b="0" i="0" dirty="0">
                          <a:latin typeface="CMU Typewriter Text" charset="0"/>
                          <a:ea typeface="CMU Typewriter Text" charset="0"/>
                          <a:cs typeface="CMU Typewriter Text" charset="0"/>
                        </a:rPr>
                        <a:t>1</a:t>
                      </a:r>
                    </a:p>
                  </a:txBody>
                  <a:tcPr/>
                </a:tc>
                <a:extLst>
                  <a:ext uri="{0D108BD9-81ED-4DB2-BD59-A6C34878D82A}">
                    <a16:rowId xmlns="" xmlns:a16="http://schemas.microsoft.com/office/drawing/2014/main" val="10001"/>
                  </a:ext>
                </a:extLst>
              </a:tr>
              <a:tr h="304554">
                <a:tc>
                  <a:txBody>
                    <a:bodyPr/>
                    <a:lstStyle/>
                    <a:p>
                      <a:pPr algn="ctr"/>
                      <a:r>
                        <a:rPr lang="en-US" sz="1400" b="1" i="0" dirty="0">
                          <a:latin typeface="CMU Typewriter Text" charset="0"/>
                          <a:ea typeface="CMU Typewriter Text" charset="0"/>
                          <a:cs typeface="CMU Typewriter Text" charset="0"/>
                        </a:rPr>
                        <a:t>2</a:t>
                      </a:r>
                    </a:p>
                  </a:txBody>
                  <a:tcPr/>
                </a:tc>
                <a:tc>
                  <a:txBody>
                    <a:bodyPr/>
                    <a:lstStyle/>
                    <a:p>
                      <a:pPr algn="ctr"/>
                      <a:r>
                        <a:rPr lang="en-US" sz="1400" b="0" i="0" dirty="0">
                          <a:latin typeface="CMU Typewriter Text" charset="0"/>
                          <a:ea typeface="CMU Typewriter Text" charset="0"/>
                          <a:cs typeface="CMU Typewriter Text" charset="0"/>
                        </a:rPr>
                        <a:t>American</a:t>
                      </a:r>
                    </a:p>
                  </a:txBody>
                  <a:tcPr/>
                </a:tc>
                <a:tc>
                  <a:txBody>
                    <a:bodyPr/>
                    <a:lstStyle/>
                    <a:p>
                      <a:pPr algn="ctr"/>
                      <a:r>
                        <a:rPr lang="en-US" sz="1400" b="0" i="0" dirty="0">
                          <a:latin typeface="CMU Typewriter Text" charset="0"/>
                          <a:ea typeface="CMU Typewriter Text" charset="0"/>
                          <a:cs typeface="CMU Typewriter Text" charset="0"/>
                        </a:rPr>
                        <a:t>MFE</a:t>
                      </a:r>
                    </a:p>
                  </a:txBody>
                  <a:tcPr/>
                </a:tc>
                <a:tc>
                  <a:txBody>
                    <a:bodyPr/>
                    <a:lstStyle/>
                    <a:p>
                      <a:pPr algn="ctr"/>
                      <a:r>
                        <a:rPr lang="en-US" sz="1400" b="0" i="0" dirty="0">
                          <a:latin typeface="CMU Typewriter Text" charset="0"/>
                          <a:ea typeface="CMU Typewriter Text" charset="0"/>
                          <a:cs typeface="CMU Typewriter Text" charset="0"/>
                        </a:rPr>
                        <a:t>0</a:t>
                      </a:r>
                    </a:p>
                  </a:txBody>
                  <a:tcPr/>
                </a:tc>
                <a:extLst>
                  <a:ext uri="{0D108BD9-81ED-4DB2-BD59-A6C34878D82A}">
                    <a16:rowId xmlns="" xmlns:a16="http://schemas.microsoft.com/office/drawing/2014/main" val="10002"/>
                  </a:ext>
                </a:extLst>
              </a:tr>
            </a:tbl>
          </a:graphicData>
        </a:graphic>
      </p:graphicFrame>
      <p:sp>
        <p:nvSpPr>
          <p:cNvPr id="18" name="Rectangle 17">
            <a:extLst>
              <a:ext uri="{FF2B5EF4-FFF2-40B4-BE49-F238E27FC236}">
                <a16:creationId xmlns="" xmlns:a16="http://schemas.microsoft.com/office/drawing/2014/main" id="{376C12BF-A6CC-C148-AF49-2A5973A9AF36}"/>
              </a:ext>
            </a:extLst>
          </p:cNvPr>
          <p:cNvSpPr/>
          <p:nvPr/>
        </p:nvSpPr>
        <p:spPr>
          <a:xfrm>
            <a:off x="5762209" y="2401455"/>
            <a:ext cx="3386113" cy="369332"/>
          </a:xfrm>
          <a:prstGeom prst="rect">
            <a:avLst/>
          </a:prstGeom>
        </p:spPr>
        <p:txBody>
          <a:bodyPr wrap="square">
            <a:spAutoFit/>
          </a:bodyPr>
          <a:lstStyle/>
          <a:p>
            <a:r>
              <a:rPr lang="en-US" sz="1800" b="1" dirty="0">
                <a:solidFill>
                  <a:srgbClr val="FF0000"/>
                </a:solidFill>
                <a:latin typeface="CMU Typewriter Text" charset="0"/>
                <a:ea typeface="CMU Typewriter Text" charset="0"/>
                <a:cs typeface="CMU Typewriter Text" charset="0"/>
              </a:rPr>
              <a:t>Fine-Grained</a:t>
            </a:r>
            <a:r>
              <a:rPr lang="en-US" sz="1800" dirty="0">
                <a:solidFill>
                  <a:srgbClr val="FF0000"/>
                </a:solidFill>
              </a:rPr>
              <a:t>(top two):</a:t>
            </a:r>
          </a:p>
        </p:txBody>
      </p:sp>
    </p:spTree>
    <p:extLst>
      <p:ext uri="{BB962C8B-B14F-4D97-AF65-F5344CB8AC3E}">
        <p14:creationId xmlns:p14="http://schemas.microsoft.com/office/powerpoint/2010/main" val="267318685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29</a:t>
            </a:fld>
            <a:endParaRPr lang="en-US"/>
          </a:p>
        </p:txBody>
      </p:sp>
      <p:sp>
        <p:nvSpPr>
          <p:cNvPr id="10" name="TextBox 9">
            <a:extLst>
              <a:ext uri="{FF2B5EF4-FFF2-40B4-BE49-F238E27FC236}">
                <a16:creationId xmlns="" xmlns:a16="http://schemas.microsoft.com/office/drawing/2014/main" id="{E683123B-7AF1-D54D-80CA-3F98211514CE}"/>
              </a:ext>
            </a:extLst>
          </p:cNvPr>
          <p:cNvSpPr txBox="1"/>
          <p:nvPr/>
        </p:nvSpPr>
        <p:spPr>
          <a:xfrm flipH="1">
            <a:off x="2789678" y="2249240"/>
            <a:ext cx="2295226" cy="369332"/>
          </a:xfrm>
          <a:prstGeom prst="rect">
            <a:avLst/>
          </a:prstGeom>
          <a:noFill/>
        </p:spPr>
        <p:txBody>
          <a:bodyPr wrap="square" rtlCol="0">
            <a:spAutoFit/>
          </a:bodyPr>
          <a:lstStyle/>
          <a:p>
            <a:pPr algn="ctr"/>
            <a:r>
              <a:rPr lang="en-US" sz="1800" b="1" dirty="0">
                <a:solidFill>
                  <a:srgbClr val="FF0000"/>
                </a:solidFill>
                <a:latin typeface="CMU Typewriter Text" charset="0"/>
                <a:ea typeface="CMU Typewriter Text" charset="0"/>
                <a:cs typeface="CMU Typewriter Text" charset="0"/>
              </a:rPr>
              <a:t>Coarse-Grained:</a:t>
            </a:r>
          </a:p>
        </p:txBody>
      </p:sp>
      <p:graphicFrame>
        <p:nvGraphicFramePr>
          <p:cNvPr id="11" name="Table 10">
            <a:extLst>
              <a:ext uri="{FF2B5EF4-FFF2-40B4-BE49-F238E27FC236}">
                <a16:creationId xmlns="" xmlns:a16="http://schemas.microsoft.com/office/drawing/2014/main" id="{AE50770B-14B2-D340-BF9E-FF6C10B95E3D}"/>
              </a:ext>
            </a:extLst>
          </p:cNvPr>
          <p:cNvGraphicFramePr>
            <a:graphicFrameLocks noGrp="1"/>
          </p:cNvGraphicFramePr>
          <p:nvPr>
            <p:extLst>
              <p:ext uri="{D42A27DB-BD31-4B8C-83A1-F6EECF244321}">
                <p14:modId xmlns:p14="http://schemas.microsoft.com/office/powerpoint/2010/main" val="3857401809"/>
              </p:ext>
            </p:extLst>
          </p:nvPr>
        </p:nvGraphicFramePr>
        <p:xfrm>
          <a:off x="2854120" y="2725148"/>
          <a:ext cx="2175768" cy="1341120"/>
        </p:xfrm>
        <a:graphic>
          <a:graphicData uri="http://schemas.openxmlformats.org/drawingml/2006/table">
            <a:tbl>
              <a:tblPr firstRow="1" bandRow="1">
                <a:tableStyleId>{5940675A-B579-460E-94D1-54222C63F5DA}</a:tableStyleId>
              </a:tblPr>
              <a:tblGrid>
                <a:gridCol w="1521112">
                  <a:extLst>
                    <a:ext uri="{9D8B030D-6E8A-4147-A177-3AD203B41FA5}">
                      <a16:colId xmlns="" xmlns:a16="http://schemas.microsoft.com/office/drawing/2014/main" val="20000"/>
                    </a:ext>
                  </a:extLst>
                </a:gridCol>
                <a:gridCol w="654656">
                  <a:extLst>
                    <a:ext uri="{9D8B030D-6E8A-4147-A177-3AD203B41FA5}">
                      <a16:colId xmlns="" xmlns:a16="http://schemas.microsoft.com/office/drawing/2014/main" val="20001"/>
                    </a:ext>
                  </a:extLst>
                </a:gridCol>
              </a:tblGrid>
              <a:tr h="264010">
                <a:tc>
                  <a:txBody>
                    <a:bodyPr/>
                    <a:lstStyle/>
                    <a:p>
                      <a:pPr algn="ctr"/>
                      <a:r>
                        <a:rPr lang="en-US" sz="1600" b="1" i="0" dirty="0">
                          <a:latin typeface="CMU Typewriter Text" charset="0"/>
                          <a:ea typeface="CMU Typewriter Text" charset="0"/>
                          <a:cs typeface="CMU Typewriter Text"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charset="0"/>
                          <a:ea typeface="CMU Typewriter Text" charset="0"/>
                          <a:cs typeface="CMU Typewriter Text" charset="0"/>
                        </a:rPr>
                        <a:t>Res.</a:t>
                      </a:r>
                    </a:p>
                  </a:txBody>
                  <a:tcPr/>
                </a:tc>
                <a:extLst>
                  <a:ext uri="{0D108BD9-81ED-4DB2-BD59-A6C34878D82A}">
                    <a16:rowId xmlns="" xmlns:a16="http://schemas.microsoft.com/office/drawing/2014/main" val="10000"/>
                  </a:ext>
                </a:extLst>
              </a:tr>
              <a:tr h="265129">
                <a:tc>
                  <a:txBody>
                    <a:bodyPr/>
                    <a:lstStyle/>
                    <a:p>
                      <a:pPr algn="ctr"/>
                      <a:r>
                        <a:rPr lang="en-US" sz="1600" b="1" i="0" kern="1200" dirty="0">
                          <a:solidFill>
                            <a:srgbClr val="FF0000"/>
                          </a:solidFill>
                          <a:effectLst/>
                          <a:latin typeface="CMU Typewriter Text" charset="0"/>
                          <a:ea typeface="CMU Typewriter Text" charset="0"/>
                          <a:cs typeface="CMU Typewriter Text" charset="0"/>
                        </a:rPr>
                        <a:t>Airport</a:t>
                      </a:r>
                      <a:endParaRPr lang="en-US" sz="1600" b="1"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1" i="0" kern="1200" dirty="0">
                          <a:solidFill>
                            <a:srgbClr val="FF0000"/>
                          </a:solidFill>
                          <a:effectLst/>
                          <a:latin typeface="CMU Typewriter Text" charset="0"/>
                          <a:ea typeface="CMU Typewriter Text" charset="0"/>
                          <a:cs typeface="CMU Typewriter Text" charset="0"/>
                        </a:rPr>
                        <a:t>0.72</a:t>
                      </a:r>
                      <a:endParaRPr lang="en-US" sz="1600" b="1" i="0" dirty="0">
                        <a:solidFill>
                          <a:srgbClr val="FF0000"/>
                        </a:solidFill>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10001"/>
                  </a:ext>
                </a:extLst>
              </a:tr>
              <a:tr h="265129">
                <a:tc>
                  <a:txBody>
                    <a:bodyPr/>
                    <a:lstStyle/>
                    <a:p>
                      <a:pPr algn="ctr"/>
                      <a:r>
                        <a:rPr lang="en-US" sz="1600" b="0" i="0" kern="1200" dirty="0">
                          <a:solidFill>
                            <a:schemeClr val="tx1"/>
                          </a:solidFill>
                          <a:effectLst/>
                          <a:latin typeface="CMU Typewriter Text" charset="0"/>
                          <a:ea typeface="CMU Typewriter Text" charset="0"/>
                          <a:cs typeface="CMU Typewriter Text" charset="0"/>
                        </a:rPr>
                        <a:t>Year</a:t>
                      </a:r>
                      <a:endParaRPr lang="en-US" sz="1600" b="0" i="0" dirty="0">
                        <a:latin typeface="CMU Typewriter Text" charset="0"/>
                        <a:ea typeface="CMU Typewriter Text" charset="0"/>
                        <a:cs typeface="CMU Typewriter Text" charset="0"/>
                      </a:endParaRPr>
                    </a:p>
                  </a:txBody>
                  <a:tcPr/>
                </a:tc>
                <a:tc>
                  <a:txBody>
                    <a:bodyPr/>
                    <a:lstStyle/>
                    <a:p>
                      <a:pPr algn="ctr"/>
                      <a:r>
                        <a:rPr lang="is-IS" sz="1600" dirty="0"/>
                        <a:t>0.16</a:t>
                      </a:r>
                      <a:endParaRPr lang="en-US" sz="1600" b="0" i="0" dirty="0">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10002"/>
                  </a:ext>
                </a:extLst>
              </a:tr>
              <a:tr h="265129">
                <a:tc>
                  <a:txBody>
                    <a:bodyPr/>
                    <a:lstStyle/>
                    <a:p>
                      <a:pPr algn="ctr"/>
                      <a:r>
                        <a:rPr lang="en-US" sz="1600" b="0" i="0" dirty="0">
                          <a:latin typeface="CMU Typewriter Text" charset="0"/>
                          <a:ea typeface="CMU Typewriter Text" charset="0"/>
                          <a:cs typeface="CMU Typewriter Text" charset="0"/>
                        </a:rPr>
                        <a:t>…</a:t>
                      </a:r>
                    </a:p>
                  </a:txBody>
                  <a:tcPr/>
                </a:tc>
                <a:tc>
                  <a:txBody>
                    <a:bodyPr/>
                    <a:lstStyle/>
                    <a:p>
                      <a:pPr algn="ctr"/>
                      <a:endParaRPr lang="en-US" sz="1600" b="0" i="0" dirty="0">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3416159625"/>
                  </a:ext>
                </a:extLst>
              </a:tr>
            </a:tbl>
          </a:graphicData>
        </a:graphic>
      </p:graphicFrame>
      <p:sp>
        <p:nvSpPr>
          <p:cNvPr id="17" name="Rectangle 16">
            <a:extLst>
              <a:ext uri="{FF2B5EF4-FFF2-40B4-BE49-F238E27FC236}">
                <a16:creationId xmlns="" xmlns:a16="http://schemas.microsoft.com/office/drawing/2014/main" id="{FAE36B7F-80A6-5740-854A-27A5F46E2A64}"/>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p:sp>
        <p:nvSpPr>
          <p:cNvPr id="18" name="TextBox 17">
            <a:extLst>
              <a:ext uri="{FF2B5EF4-FFF2-40B4-BE49-F238E27FC236}">
                <a16:creationId xmlns="" xmlns:a16="http://schemas.microsoft.com/office/drawing/2014/main" id="{AF51B3C4-102A-D246-AEEF-FBC483D089BF}"/>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21" name="Rounded Rectangle 20">
            <a:extLst>
              <a:ext uri="{FF2B5EF4-FFF2-40B4-BE49-F238E27FC236}">
                <a16:creationId xmlns="" xmlns:a16="http://schemas.microsoft.com/office/drawing/2014/main" id="{E27A0E8E-9A1E-AE47-BA0E-BF8894120FFA}"/>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a:extLst>
              <a:ext uri="{FF2B5EF4-FFF2-40B4-BE49-F238E27FC236}">
                <a16:creationId xmlns="" xmlns:a16="http://schemas.microsoft.com/office/drawing/2014/main" id="{C9235774-2DF7-AA4C-A639-7498E96A891B}"/>
              </a:ext>
            </a:extLst>
          </p:cNvPr>
          <p:cNvPicPr>
            <a:picLocks noChangeAspect="1"/>
          </p:cNvPicPr>
          <p:nvPr/>
        </p:nvPicPr>
        <p:blipFill>
          <a:blip r:embed="rId3"/>
          <a:stretch>
            <a:fillRect/>
          </a:stretch>
        </p:blipFill>
        <p:spPr>
          <a:xfrm>
            <a:off x="292431" y="2271906"/>
            <a:ext cx="2238249" cy="1849326"/>
          </a:xfrm>
          <a:prstGeom prst="rect">
            <a:avLst/>
          </a:prstGeom>
        </p:spPr>
      </p:pic>
      <p:sp>
        <p:nvSpPr>
          <p:cNvPr id="27" name="TextBox 26">
            <a:extLst>
              <a:ext uri="{FF2B5EF4-FFF2-40B4-BE49-F238E27FC236}">
                <a16:creationId xmlns="" xmlns:a16="http://schemas.microsoft.com/office/drawing/2014/main" id="{C7645306-173A-5E46-B9F7-62CB27FF6DFE}"/>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p:sp>
        <p:nvSpPr>
          <p:cNvPr id="16" name="Rectangle 15">
            <a:extLst>
              <a:ext uri="{FF2B5EF4-FFF2-40B4-BE49-F238E27FC236}">
                <a16:creationId xmlns="" xmlns:a16="http://schemas.microsoft.com/office/drawing/2014/main" id="{2191D82F-C976-8843-BB1C-F1AAC15ED16C}"/>
              </a:ext>
            </a:extLst>
          </p:cNvPr>
          <p:cNvSpPr/>
          <p:nvPr/>
        </p:nvSpPr>
        <p:spPr>
          <a:xfrm>
            <a:off x="71556" y="4242402"/>
            <a:ext cx="8999874" cy="707886"/>
          </a:xfrm>
          <a:prstGeom prst="rect">
            <a:avLst/>
          </a:prstGeom>
          <a:solidFill>
            <a:schemeClr val="bg1"/>
          </a:solidFill>
          <a:ln>
            <a:solidFill>
              <a:schemeClr val="dk1"/>
            </a:solidFill>
          </a:ln>
        </p:spPr>
        <p:txBody>
          <a:bodyPr wrap="square">
            <a:spAutoFit/>
          </a:bodyPr>
          <a:lstStyle/>
          <a:p>
            <a:pPr marL="800070" lvl="1" indent="-342900">
              <a:buFont typeface="+mj-lt"/>
              <a:buAutoNum type="arabicPeriod"/>
            </a:pPr>
            <a:r>
              <a:rPr lang="en-US" sz="2000" dirty="0"/>
              <a:t>United frequently flies from Rochester (ROC) that has several delays </a:t>
            </a:r>
          </a:p>
          <a:p>
            <a:pPr marL="800070" lvl="1" indent="-342900">
              <a:buFont typeface="+mj-lt"/>
              <a:buAutoNum type="arabicPeriod"/>
            </a:pPr>
            <a:r>
              <a:rPr lang="en-US" sz="2000" dirty="0"/>
              <a:t>American frequently flies from McAllen Miller (MFE) that has fewer delays</a:t>
            </a:r>
          </a:p>
        </p:txBody>
      </p:sp>
      <mc:AlternateContent xmlns:mc="http://schemas.openxmlformats.org/markup-compatibility/2006" xmlns:a14="http://schemas.microsoft.com/office/drawing/2010/main">
        <mc:Choice Requires="a14">
          <p:sp>
            <p:nvSpPr>
              <p:cNvPr id="19" name="Rectangle 18">
                <a:extLst>
                  <a:ext uri="{FF2B5EF4-FFF2-40B4-BE49-F238E27FC236}">
                    <a16:creationId xmlns="" xmlns:a16="http://schemas.microsoft.com/office/drawing/2014/main" id="{ADC7EB35-12D7-4047-94B1-B409CAED386D}"/>
                  </a:ext>
                </a:extLst>
              </p:cNvPr>
              <p:cNvSpPr/>
              <p:nvPr/>
            </p:nvSpPr>
            <p:spPr>
              <a:xfrm>
                <a:off x="2915713" y="1722329"/>
                <a:ext cx="6307945" cy="400110"/>
              </a:xfrm>
              <a:prstGeom prst="rect">
                <a:avLst/>
              </a:prstGeom>
            </p:spPr>
            <p:txBody>
              <a:bodyPr wrap="none">
                <a:spAutoFit/>
              </a:bodyPr>
              <a:lstStyle/>
              <a:p>
                <a:r>
                  <a:rPr lang="en-US" sz="2000" dirty="0"/>
                  <a:t>The query is </a:t>
                </a:r>
                <a:r>
                  <a:rPr lang="en-US" sz="2000" dirty="0">
                    <a:solidFill>
                      <a:srgbClr val="FF0000"/>
                    </a:solidFill>
                  </a:rPr>
                  <a:t>biased</a:t>
                </a:r>
                <a:r>
                  <a:rPr lang="en-US" sz="2000" dirty="0"/>
                  <a:t> because  </a:t>
                </a:r>
                <a14:m>
                  <m:oMath xmlns:m="http://schemas.openxmlformats.org/officeDocument/2006/math">
                    <m:r>
                      <a:rPr lang="en-US" sz="2000" b="1">
                        <a:latin typeface="Cambria Math" panose="02040503050406030204" pitchFamily="18" charset="0"/>
                      </a:rPr>
                      <m:t>𝐙</m:t>
                    </m:r>
                  </m:oMath>
                </a14:m>
                <a:r>
                  <a:rPr lang="en-US" sz="2000" dirty="0"/>
                  <a:t> and </a:t>
                </a:r>
                <a14:m>
                  <m:oMath xmlns:m="http://schemas.openxmlformats.org/officeDocument/2006/math">
                    <m:r>
                      <m:rPr>
                        <m:sty m:val="p"/>
                      </m:rPr>
                      <a:rPr lang="en-US" sz="2000">
                        <a:latin typeface="Cambria Math" panose="02040503050406030204" pitchFamily="18" charset="0"/>
                        <a:ea typeface="Cambria Math" panose="02040503050406030204" pitchFamily="18" charset="0"/>
                      </a:rPr>
                      <m:t>T</m:t>
                    </m:r>
                  </m:oMath>
                </a14:m>
                <a:r>
                  <a:rPr lang="en-US" sz="2000" dirty="0"/>
                  <a:t> are highly dependent</a:t>
                </a:r>
              </a:p>
            </p:txBody>
          </p:sp>
        </mc:Choice>
        <mc:Fallback xmlns="">
          <p:sp>
            <p:nvSpPr>
              <p:cNvPr id="19" name="Rectangle 18">
                <a:extLst>
                  <a:ext uri="{FF2B5EF4-FFF2-40B4-BE49-F238E27FC236}">
                    <a16:creationId xmlns:a16="http://schemas.microsoft.com/office/drawing/2014/main" id="{ADC7EB35-12D7-4047-94B1-B409CAED386D}"/>
                  </a:ext>
                </a:extLst>
              </p:cNvPr>
              <p:cNvSpPr>
                <a:spLocks noRot="1" noChangeAspect="1" noMove="1" noResize="1" noEditPoints="1" noAdjustHandles="1" noChangeArrowheads="1" noChangeShapeType="1" noTextEdit="1"/>
              </p:cNvSpPr>
              <p:nvPr/>
            </p:nvSpPr>
            <p:spPr>
              <a:xfrm>
                <a:off x="2915713" y="1722329"/>
                <a:ext cx="6307945" cy="400110"/>
              </a:xfrm>
              <a:prstGeom prst="rect">
                <a:avLst/>
              </a:prstGeom>
              <a:blipFill>
                <a:blip r:embed="rId4"/>
                <a:stretch>
                  <a:fillRect l="-1006" t="-9375" b="-25000"/>
                </a:stretch>
              </a:blipFill>
            </p:spPr>
            <p:txBody>
              <a:bodyPr/>
              <a:lstStyle/>
              <a:p>
                <a:r>
                  <a:rPr lang="en-US">
                    <a:noFill/>
                  </a:rPr>
                  <a:t> </a:t>
                </a:r>
              </a:p>
            </p:txBody>
          </p:sp>
        </mc:Fallback>
      </mc:AlternateContent>
      <p:sp>
        <p:nvSpPr>
          <p:cNvPr id="30" name="Rounded Rectangular Callout 29">
            <a:extLst>
              <a:ext uri="{FF2B5EF4-FFF2-40B4-BE49-F238E27FC236}">
                <a16:creationId xmlns="" xmlns:a16="http://schemas.microsoft.com/office/drawing/2014/main" id="{BA16C6B6-0DB4-BE45-AD5C-67B8E03A319C}"/>
              </a:ext>
            </a:extLst>
          </p:cNvPr>
          <p:cNvSpPr/>
          <p:nvPr/>
        </p:nvSpPr>
        <p:spPr>
          <a:xfrm>
            <a:off x="5432046" y="2280005"/>
            <a:ext cx="3497610" cy="1642743"/>
          </a:xfrm>
          <a:prstGeom prst="wedgeRoundRectCallout">
            <a:avLst>
              <a:gd name="adj1" fmla="val -60340"/>
              <a:gd name="adj2" fmla="val -1446"/>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1" name="Table 30">
            <a:extLst>
              <a:ext uri="{FF2B5EF4-FFF2-40B4-BE49-F238E27FC236}">
                <a16:creationId xmlns="" xmlns:a16="http://schemas.microsoft.com/office/drawing/2014/main" id="{C8530841-94FA-9241-BFFB-7D20357ADEBC}"/>
              </a:ext>
            </a:extLst>
          </p:cNvPr>
          <p:cNvGraphicFramePr>
            <a:graphicFrameLocks noGrp="1"/>
          </p:cNvGraphicFramePr>
          <p:nvPr>
            <p:extLst>
              <p:ext uri="{D42A27DB-BD31-4B8C-83A1-F6EECF244321}">
                <p14:modId xmlns:p14="http://schemas.microsoft.com/office/powerpoint/2010/main" val="3155969431"/>
              </p:ext>
            </p:extLst>
          </p:nvPr>
        </p:nvGraphicFramePr>
        <p:xfrm>
          <a:off x="5516372" y="2808152"/>
          <a:ext cx="3332178" cy="933227"/>
        </p:xfrm>
        <a:graphic>
          <a:graphicData uri="http://schemas.openxmlformats.org/drawingml/2006/table">
            <a:tbl>
              <a:tblPr firstRow="1" bandRow="1">
                <a:tableStyleId>{5940675A-B579-460E-94D1-54222C63F5DA}</a:tableStyleId>
              </a:tblPr>
              <a:tblGrid>
                <a:gridCol w="665480">
                  <a:extLst>
                    <a:ext uri="{9D8B030D-6E8A-4147-A177-3AD203B41FA5}">
                      <a16:colId xmlns="" xmlns:a16="http://schemas.microsoft.com/office/drawing/2014/main" val="20000"/>
                    </a:ext>
                  </a:extLst>
                </a:gridCol>
                <a:gridCol w="949969">
                  <a:extLst>
                    <a:ext uri="{9D8B030D-6E8A-4147-A177-3AD203B41FA5}">
                      <a16:colId xmlns="" xmlns:a16="http://schemas.microsoft.com/office/drawing/2014/main" val="20001"/>
                    </a:ext>
                  </a:extLst>
                </a:gridCol>
                <a:gridCol w="841828">
                  <a:extLst>
                    <a:ext uri="{9D8B030D-6E8A-4147-A177-3AD203B41FA5}">
                      <a16:colId xmlns="" xmlns:a16="http://schemas.microsoft.com/office/drawing/2014/main" val="20002"/>
                    </a:ext>
                  </a:extLst>
                </a:gridCol>
                <a:gridCol w="874901">
                  <a:extLst>
                    <a:ext uri="{9D8B030D-6E8A-4147-A177-3AD203B41FA5}">
                      <a16:colId xmlns="" xmlns:a16="http://schemas.microsoft.com/office/drawing/2014/main" val="20003"/>
                    </a:ext>
                  </a:extLst>
                </a:gridCol>
              </a:tblGrid>
              <a:tr h="323627">
                <a:tc>
                  <a:txBody>
                    <a:bodyPr/>
                    <a:lstStyle/>
                    <a:p>
                      <a:pPr algn="ctr"/>
                      <a:r>
                        <a:rPr lang="en-US" sz="1400" b="1" i="0" dirty="0">
                          <a:latin typeface="CMU Typewriter Text" charset="0"/>
                          <a:ea typeface="CMU Typewriter Text" charset="0"/>
                          <a:cs typeface="CMU Typewriter Text" charset="0"/>
                        </a:rPr>
                        <a:t>Rank</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i="0" dirty="0">
                          <a:latin typeface="CMU Typewriter Text" charset="0"/>
                          <a:ea typeface="CMU Typewriter Text" charset="0"/>
                          <a:cs typeface="CMU Typewriter Text" charset="0"/>
                        </a:rPr>
                        <a:t>Carrier</a:t>
                      </a:r>
                    </a:p>
                  </a:txBody>
                  <a:tcPr/>
                </a:tc>
                <a:tc>
                  <a:txBody>
                    <a:bodyPr/>
                    <a:lstStyle/>
                    <a:p>
                      <a:pPr algn="ctr"/>
                      <a:r>
                        <a:rPr lang="en-US" sz="1400" b="0" i="0" dirty="0">
                          <a:solidFill>
                            <a:srgbClr val="FF0000"/>
                          </a:solidFill>
                          <a:latin typeface="CMU Typewriter Text" charset="0"/>
                          <a:ea typeface="CMU Typewriter Text" charset="0"/>
                          <a:cs typeface="CMU Typewriter Text" charset="0"/>
                        </a:rPr>
                        <a:t>Airport</a:t>
                      </a:r>
                    </a:p>
                  </a:txBody>
                  <a:tcPr/>
                </a:tc>
                <a:tc>
                  <a:txBody>
                    <a:bodyPr/>
                    <a:lstStyle/>
                    <a:p>
                      <a:pPr algn="ctr"/>
                      <a:r>
                        <a:rPr lang="en-US" sz="1400" b="0" i="0" dirty="0">
                          <a:latin typeface="CMU Typewriter Text" charset="0"/>
                          <a:ea typeface="CMU Typewriter Text" charset="0"/>
                          <a:cs typeface="CMU Typewriter Text" charset="0"/>
                        </a:rPr>
                        <a:t>Delayed</a:t>
                      </a:r>
                    </a:p>
                  </a:txBody>
                  <a:tcPr/>
                </a:tc>
                <a:extLst>
                  <a:ext uri="{0D108BD9-81ED-4DB2-BD59-A6C34878D82A}">
                    <a16:rowId xmlns="" xmlns:a16="http://schemas.microsoft.com/office/drawing/2014/main" val="10000"/>
                  </a:ext>
                </a:extLst>
              </a:tr>
              <a:tr h="304554">
                <a:tc>
                  <a:txBody>
                    <a:bodyPr/>
                    <a:lstStyle/>
                    <a:p>
                      <a:pPr algn="ctr"/>
                      <a:r>
                        <a:rPr lang="en-US" sz="1400" b="1" i="0" dirty="0">
                          <a:latin typeface="CMU Typewriter Text" charset="0"/>
                          <a:ea typeface="CMU Typewriter Text" charset="0"/>
                          <a:cs typeface="CMU Typewriter Text" charset="0"/>
                        </a:rPr>
                        <a:t>1</a:t>
                      </a:r>
                    </a:p>
                  </a:txBody>
                  <a:tcPr/>
                </a:tc>
                <a:tc>
                  <a:txBody>
                    <a:bodyPr/>
                    <a:lstStyle/>
                    <a:p>
                      <a:pPr algn="ctr"/>
                      <a:r>
                        <a:rPr lang="en-US" sz="1400" b="0" i="0" dirty="0">
                          <a:latin typeface="CMU Typewriter Text" charset="0"/>
                          <a:ea typeface="CMU Typewriter Text" charset="0"/>
                          <a:cs typeface="CMU Typewriter Text" charset="0"/>
                        </a:rPr>
                        <a:t>United</a:t>
                      </a:r>
                    </a:p>
                  </a:txBody>
                  <a:tcPr/>
                </a:tc>
                <a:tc>
                  <a:txBody>
                    <a:bodyPr/>
                    <a:lstStyle/>
                    <a:p>
                      <a:pPr algn="ctr"/>
                      <a:r>
                        <a:rPr lang="en-US" sz="1400" b="0" i="0" dirty="0">
                          <a:latin typeface="CMU Typewriter Text" charset="0"/>
                          <a:ea typeface="CMU Typewriter Text" charset="0"/>
                          <a:cs typeface="CMU Typewriter Text" charset="0"/>
                        </a:rPr>
                        <a:t>ROC</a:t>
                      </a:r>
                    </a:p>
                  </a:txBody>
                  <a:tcPr/>
                </a:tc>
                <a:tc>
                  <a:txBody>
                    <a:bodyPr/>
                    <a:lstStyle/>
                    <a:p>
                      <a:pPr algn="ctr"/>
                      <a:r>
                        <a:rPr lang="en-US" sz="1400" b="0" i="0" dirty="0">
                          <a:latin typeface="CMU Typewriter Text" charset="0"/>
                          <a:ea typeface="CMU Typewriter Text" charset="0"/>
                          <a:cs typeface="CMU Typewriter Text" charset="0"/>
                        </a:rPr>
                        <a:t>1</a:t>
                      </a:r>
                    </a:p>
                  </a:txBody>
                  <a:tcPr/>
                </a:tc>
                <a:extLst>
                  <a:ext uri="{0D108BD9-81ED-4DB2-BD59-A6C34878D82A}">
                    <a16:rowId xmlns="" xmlns:a16="http://schemas.microsoft.com/office/drawing/2014/main" val="10001"/>
                  </a:ext>
                </a:extLst>
              </a:tr>
              <a:tr h="304554">
                <a:tc>
                  <a:txBody>
                    <a:bodyPr/>
                    <a:lstStyle/>
                    <a:p>
                      <a:pPr algn="ctr"/>
                      <a:r>
                        <a:rPr lang="en-US" sz="1400" b="1" i="0" dirty="0">
                          <a:latin typeface="CMU Typewriter Text" charset="0"/>
                          <a:ea typeface="CMU Typewriter Text" charset="0"/>
                          <a:cs typeface="CMU Typewriter Text" charset="0"/>
                        </a:rPr>
                        <a:t>2</a:t>
                      </a:r>
                    </a:p>
                  </a:txBody>
                  <a:tcPr/>
                </a:tc>
                <a:tc>
                  <a:txBody>
                    <a:bodyPr/>
                    <a:lstStyle/>
                    <a:p>
                      <a:pPr algn="ctr"/>
                      <a:r>
                        <a:rPr lang="en-US" sz="1400" b="0" i="0" dirty="0">
                          <a:latin typeface="CMU Typewriter Text" charset="0"/>
                          <a:ea typeface="CMU Typewriter Text" charset="0"/>
                          <a:cs typeface="CMU Typewriter Text" charset="0"/>
                        </a:rPr>
                        <a:t>American</a:t>
                      </a:r>
                    </a:p>
                  </a:txBody>
                  <a:tcPr/>
                </a:tc>
                <a:tc>
                  <a:txBody>
                    <a:bodyPr/>
                    <a:lstStyle/>
                    <a:p>
                      <a:pPr algn="ctr"/>
                      <a:r>
                        <a:rPr lang="en-US" sz="1400" b="0" i="0" dirty="0">
                          <a:latin typeface="CMU Typewriter Text" charset="0"/>
                          <a:ea typeface="CMU Typewriter Text" charset="0"/>
                          <a:cs typeface="CMU Typewriter Text" charset="0"/>
                        </a:rPr>
                        <a:t>MFE</a:t>
                      </a:r>
                    </a:p>
                  </a:txBody>
                  <a:tcPr/>
                </a:tc>
                <a:tc>
                  <a:txBody>
                    <a:bodyPr/>
                    <a:lstStyle/>
                    <a:p>
                      <a:pPr algn="ctr"/>
                      <a:r>
                        <a:rPr lang="en-US" sz="1400" b="0" i="0" dirty="0">
                          <a:latin typeface="CMU Typewriter Text" charset="0"/>
                          <a:ea typeface="CMU Typewriter Text" charset="0"/>
                          <a:cs typeface="CMU Typewriter Text" charset="0"/>
                        </a:rPr>
                        <a:t>0</a:t>
                      </a:r>
                    </a:p>
                  </a:txBody>
                  <a:tcPr/>
                </a:tc>
                <a:extLst>
                  <a:ext uri="{0D108BD9-81ED-4DB2-BD59-A6C34878D82A}">
                    <a16:rowId xmlns="" xmlns:a16="http://schemas.microsoft.com/office/drawing/2014/main" val="10002"/>
                  </a:ext>
                </a:extLst>
              </a:tr>
            </a:tbl>
          </a:graphicData>
        </a:graphic>
      </p:graphicFrame>
      <p:sp>
        <p:nvSpPr>
          <p:cNvPr id="32" name="Rectangle 31">
            <a:extLst>
              <a:ext uri="{FF2B5EF4-FFF2-40B4-BE49-F238E27FC236}">
                <a16:creationId xmlns="" xmlns:a16="http://schemas.microsoft.com/office/drawing/2014/main" id="{376C12BF-A6CC-C148-AF49-2A5973A9AF36}"/>
              </a:ext>
            </a:extLst>
          </p:cNvPr>
          <p:cNvSpPr/>
          <p:nvPr/>
        </p:nvSpPr>
        <p:spPr>
          <a:xfrm>
            <a:off x="5762209" y="2401455"/>
            <a:ext cx="3386113" cy="369332"/>
          </a:xfrm>
          <a:prstGeom prst="rect">
            <a:avLst/>
          </a:prstGeom>
        </p:spPr>
        <p:txBody>
          <a:bodyPr wrap="square">
            <a:spAutoFit/>
          </a:bodyPr>
          <a:lstStyle/>
          <a:p>
            <a:r>
              <a:rPr lang="en-US" sz="1800" b="1" dirty="0">
                <a:solidFill>
                  <a:srgbClr val="FF0000"/>
                </a:solidFill>
                <a:latin typeface="CMU Typewriter Text" charset="0"/>
                <a:ea typeface="CMU Typewriter Text" charset="0"/>
                <a:cs typeface="CMU Typewriter Text" charset="0"/>
              </a:rPr>
              <a:t>Fine-Grained</a:t>
            </a:r>
            <a:r>
              <a:rPr lang="en-US" sz="1800" dirty="0">
                <a:solidFill>
                  <a:srgbClr val="FF0000"/>
                </a:solidFill>
              </a:rPr>
              <a:t>(top two):</a:t>
            </a:r>
          </a:p>
        </p:txBody>
      </p:sp>
    </p:spTree>
    <p:extLst>
      <p:ext uri="{BB962C8B-B14F-4D97-AF65-F5344CB8AC3E}">
        <p14:creationId xmlns:p14="http://schemas.microsoft.com/office/powerpoint/2010/main" val="11389751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Pitfall of Group BY Queries for Decision Making</a:t>
            </a:r>
          </a:p>
        </p:txBody>
      </p:sp>
      <p:sp>
        <p:nvSpPr>
          <p:cNvPr id="3" name="Content Placeholder 2"/>
          <p:cNvSpPr>
            <a:spLocks noGrp="1"/>
          </p:cNvSpPr>
          <p:nvPr>
            <p:ph idx="1"/>
          </p:nvPr>
        </p:nvSpPr>
        <p:spPr/>
        <p:txBody>
          <a:bodyPr/>
          <a:lstStyle/>
          <a:p>
            <a:r>
              <a:rPr lang="en-US" dirty="0"/>
              <a:t>Suppose a company wants to choose between the business travel programs offered by </a:t>
            </a:r>
            <a:r>
              <a:rPr lang="en-US" i="1" dirty="0"/>
              <a:t>American</a:t>
            </a:r>
            <a:r>
              <a:rPr lang="en-US" dirty="0"/>
              <a:t> and </a:t>
            </a:r>
            <a:r>
              <a:rPr lang="en-US" i="1" dirty="0"/>
              <a:t>United</a:t>
            </a:r>
          </a:p>
          <a:p>
            <a:endParaRPr lang="en-US" dirty="0"/>
          </a:p>
        </p:txBody>
      </p:sp>
      <p:sp>
        <p:nvSpPr>
          <p:cNvPr id="5" name="TextBox 4"/>
          <p:cNvSpPr txBox="1"/>
          <p:nvPr/>
        </p:nvSpPr>
        <p:spPr>
          <a:xfrm>
            <a:off x="490331" y="3790121"/>
            <a:ext cx="7841955"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b="1" dirty="0"/>
              <a:t>Q</a:t>
            </a:r>
            <a:r>
              <a:rPr lang="en-US" sz="2800" dirty="0"/>
              <a:t>: Which airline has a better on-time </a:t>
            </a:r>
            <a:r>
              <a:rPr lang="en-US" sz="2800" b="1" dirty="0">
                <a:solidFill>
                  <a:srgbClr val="FF0000"/>
                </a:solidFill>
              </a:rPr>
              <a:t>performance</a:t>
            </a:r>
            <a:r>
              <a:rPr lang="en-US" sz="2800" dirty="0"/>
              <a:t>? </a:t>
            </a:r>
          </a:p>
        </p:txBody>
      </p:sp>
      <p:sp>
        <p:nvSpPr>
          <p:cNvPr id="4" name="Slide Number Placeholder 3">
            <a:extLst>
              <a:ext uri="{FF2B5EF4-FFF2-40B4-BE49-F238E27FC236}">
                <a16:creationId xmlns="" xmlns:a16="http://schemas.microsoft.com/office/drawing/2014/main" id="{D45F5E79-B9E7-2F48-96BC-DF07F2184E46}"/>
              </a:ext>
            </a:extLst>
          </p:cNvPr>
          <p:cNvSpPr>
            <a:spLocks noGrp="1"/>
          </p:cNvSpPr>
          <p:nvPr>
            <p:ph type="sldNum" sz="quarter" idx="12"/>
          </p:nvPr>
        </p:nvSpPr>
        <p:spPr/>
        <p:txBody>
          <a:bodyPr/>
          <a:lstStyle/>
          <a:p>
            <a:fld id="{957239CD-2F0E-0D4D-84EB-78B480075DD5}" type="slidenum">
              <a:rPr lang="en-US" smtClean="0"/>
              <a:t>3</a:t>
            </a:fld>
            <a:endParaRPr lang="en-US"/>
          </a:p>
        </p:txBody>
      </p:sp>
    </p:spTree>
    <p:extLst>
      <p:ext uri="{BB962C8B-B14F-4D97-AF65-F5344CB8AC3E}">
        <p14:creationId xmlns:p14="http://schemas.microsoft.com/office/powerpoint/2010/main" val="92187383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Example</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30</a:t>
            </a:fld>
            <a:endParaRPr lang="en-US"/>
          </a:p>
        </p:txBody>
      </p:sp>
      <p:sp>
        <p:nvSpPr>
          <p:cNvPr id="15" name="TextBox 14">
            <a:extLst>
              <a:ext uri="{FF2B5EF4-FFF2-40B4-BE49-F238E27FC236}">
                <a16:creationId xmlns="" xmlns:a16="http://schemas.microsoft.com/office/drawing/2014/main" id="{938CE56E-9F22-8349-9ADB-06E849D81494}"/>
              </a:ext>
            </a:extLst>
          </p:cNvPr>
          <p:cNvSpPr txBox="1"/>
          <p:nvPr/>
        </p:nvSpPr>
        <p:spPr>
          <a:xfrm flipH="1">
            <a:off x="3147942" y="1263844"/>
            <a:ext cx="5811694" cy="461665"/>
          </a:xfrm>
          <a:prstGeom prst="rect">
            <a:avLst/>
          </a:prstGeom>
          <a:noFill/>
        </p:spPr>
        <p:txBody>
          <a:bodyPr wrap="square" rtlCol="0">
            <a:spAutoFit/>
          </a:bodyPr>
          <a:lstStyle/>
          <a:p>
            <a:r>
              <a:rPr lang="en-US" sz="2400" dirty="0">
                <a:ea typeface="CMU Typewriter Text" charset="0"/>
                <a:cs typeface="CMU Typewriter Text" charset="0"/>
              </a:rPr>
              <a:t>Suppose  </a:t>
            </a:r>
            <a:r>
              <a:rPr lang="en-US" sz="2400" b="1" dirty="0">
                <a:ea typeface="CMU Typewriter Text" charset="0"/>
                <a:cs typeface="CMU Typewriter Text" charset="0"/>
              </a:rPr>
              <a:t>Z</a:t>
            </a:r>
            <a:r>
              <a:rPr lang="en-US" sz="2400" dirty="0">
                <a:ea typeface="CMU Typewriter Text" charset="0"/>
                <a:cs typeface="CMU Typewriter Text" charset="0"/>
              </a:rPr>
              <a:t>={Airport, Year, Month, Day, Hour}</a:t>
            </a:r>
          </a:p>
        </p:txBody>
      </p:sp>
      <p:sp>
        <p:nvSpPr>
          <p:cNvPr id="10" name="TextBox 9">
            <a:extLst>
              <a:ext uri="{FF2B5EF4-FFF2-40B4-BE49-F238E27FC236}">
                <a16:creationId xmlns="" xmlns:a16="http://schemas.microsoft.com/office/drawing/2014/main" id="{E683123B-7AF1-D54D-80CA-3F98211514CE}"/>
              </a:ext>
            </a:extLst>
          </p:cNvPr>
          <p:cNvSpPr txBox="1"/>
          <p:nvPr/>
        </p:nvSpPr>
        <p:spPr>
          <a:xfrm flipH="1">
            <a:off x="2789678" y="2249240"/>
            <a:ext cx="2295226" cy="369332"/>
          </a:xfrm>
          <a:prstGeom prst="rect">
            <a:avLst/>
          </a:prstGeom>
          <a:noFill/>
        </p:spPr>
        <p:txBody>
          <a:bodyPr wrap="square" rtlCol="0">
            <a:spAutoFit/>
          </a:bodyPr>
          <a:lstStyle/>
          <a:p>
            <a:pPr algn="ctr"/>
            <a:r>
              <a:rPr lang="en-US" sz="1800" b="1" dirty="0">
                <a:solidFill>
                  <a:srgbClr val="FF0000"/>
                </a:solidFill>
                <a:latin typeface="CMU Typewriter Text" charset="0"/>
                <a:ea typeface="CMU Typewriter Text" charset="0"/>
                <a:cs typeface="CMU Typewriter Text" charset="0"/>
              </a:rPr>
              <a:t>Coarse-Grained:</a:t>
            </a:r>
          </a:p>
        </p:txBody>
      </p:sp>
      <p:graphicFrame>
        <p:nvGraphicFramePr>
          <p:cNvPr id="11" name="Table 10">
            <a:extLst>
              <a:ext uri="{FF2B5EF4-FFF2-40B4-BE49-F238E27FC236}">
                <a16:creationId xmlns="" xmlns:a16="http://schemas.microsoft.com/office/drawing/2014/main" id="{AE50770B-14B2-D340-BF9E-FF6C10B95E3D}"/>
              </a:ext>
            </a:extLst>
          </p:cNvPr>
          <p:cNvGraphicFramePr>
            <a:graphicFrameLocks noGrp="1"/>
          </p:cNvGraphicFramePr>
          <p:nvPr>
            <p:extLst/>
          </p:nvPr>
        </p:nvGraphicFramePr>
        <p:xfrm>
          <a:off x="2854120" y="2725148"/>
          <a:ext cx="2175768" cy="1341120"/>
        </p:xfrm>
        <a:graphic>
          <a:graphicData uri="http://schemas.openxmlformats.org/drawingml/2006/table">
            <a:tbl>
              <a:tblPr firstRow="1" bandRow="1">
                <a:tableStyleId>{5940675A-B579-460E-94D1-54222C63F5DA}</a:tableStyleId>
              </a:tblPr>
              <a:tblGrid>
                <a:gridCol w="1521112">
                  <a:extLst>
                    <a:ext uri="{9D8B030D-6E8A-4147-A177-3AD203B41FA5}">
                      <a16:colId xmlns="" xmlns:a16="http://schemas.microsoft.com/office/drawing/2014/main" val="20000"/>
                    </a:ext>
                  </a:extLst>
                </a:gridCol>
                <a:gridCol w="654656">
                  <a:extLst>
                    <a:ext uri="{9D8B030D-6E8A-4147-A177-3AD203B41FA5}">
                      <a16:colId xmlns="" xmlns:a16="http://schemas.microsoft.com/office/drawing/2014/main" val="20001"/>
                    </a:ext>
                  </a:extLst>
                </a:gridCol>
              </a:tblGrid>
              <a:tr h="264010">
                <a:tc>
                  <a:txBody>
                    <a:bodyPr/>
                    <a:lstStyle/>
                    <a:p>
                      <a:pPr algn="ctr"/>
                      <a:r>
                        <a:rPr lang="en-US" sz="1600" b="1" i="0" dirty="0">
                          <a:latin typeface="CMU Typewriter Text" charset="0"/>
                          <a:ea typeface="CMU Typewriter Text" charset="0"/>
                          <a:cs typeface="CMU Typewriter Text"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charset="0"/>
                          <a:ea typeface="CMU Typewriter Text" charset="0"/>
                          <a:cs typeface="CMU Typewriter Text" charset="0"/>
                        </a:rPr>
                        <a:t>Res.</a:t>
                      </a:r>
                    </a:p>
                  </a:txBody>
                  <a:tcPr/>
                </a:tc>
                <a:extLst>
                  <a:ext uri="{0D108BD9-81ED-4DB2-BD59-A6C34878D82A}">
                    <a16:rowId xmlns="" xmlns:a16="http://schemas.microsoft.com/office/drawing/2014/main" val="10000"/>
                  </a:ext>
                </a:extLst>
              </a:tr>
              <a:tr h="265129">
                <a:tc>
                  <a:txBody>
                    <a:bodyPr/>
                    <a:lstStyle/>
                    <a:p>
                      <a:pPr algn="ctr"/>
                      <a:r>
                        <a:rPr lang="en-US" sz="1600" b="1" i="0" kern="1200" dirty="0">
                          <a:solidFill>
                            <a:srgbClr val="FF0000"/>
                          </a:solidFill>
                          <a:effectLst/>
                          <a:latin typeface="CMU Typewriter Text" charset="0"/>
                          <a:ea typeface="CMU Typewriter Text" charset="0"/>
                          <a:cs typeface="CMU Typewriter Text" charset="0"/>
                        </a:rPr>
                        <a:t>Airport</a:t>
                      </a:r>
                      <a:endParaRPr lang="en-US" sz="1600" b="1"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1" i="0" kern="1200" dirty="0">
                          <a:solidFill>
                            <a:srgbClr val="FF0000"/>
                          </a:solidFill>
                          <a:effectLst/>
                          <a:latin typeface="CMU Typewriter Text" charset="0"/>
                          <a:ea typeface="CMU Typewriter Text" charset="0"/>
                          <a:cs typeface="CMU Typewriter Text" charset="0"/>
                        </a:rPr>
                        <a:t>0.72</a:t>
                      </a:r>
                      <a:endParaRPr lang="en-US" sz="1600" b="1" i="0" dirty="0">
                        <a:solidFill>
                          <a:srgbClr val="FF0000"/>
                        </a:solidFill>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10001"/>
                  </a:ext>
                </a:extLst>
              </a:tr>
              <a:tr h="265129">
                <a:tc>
                  <a:txBody>
                    <a:bodyPr/>
                    <a:lstStyle/>
                    <a:p>
                      <a:pPr algn="ctr"/>
                      <a:r>
                        <a:rPr lang="en-US" sz="1600" b="0" i="0" kern="1200" dirty="0">
                          <a:solidFill>
                            <a:schemeClr val="tx1"/>
                          </a:solidFill>
                          <a:effectLst/>
                          <a:latin typeface="CMU Typewriter Text" charset="0"/>
                          <a:ea typeface="CMU Typewriter Text" charset="0"/>
                          <a:cs typeface="CMU Typewriter Text" charset="0"/>
                        </a:rPr>
                        <a:t>Year</a:t>
                      </a:r>
                      <a:endParaRPr lang="en-US" sz="1600" b="0" i="0" dirty="0">
                        <a:latin typeface="CMU Typewriter Text" charset="0"/>
                        <a:ea typeface="CMU Typewriter Text" charset="0"/>
                        <a:cs typeface="CMU Typewriter Text" charset="0"/>
                      </a:endParaRPr>
                    </a:p>
                  </a:txBody>
                  <a:tcPr/>
                </a:tc>
                <a:tc>
                  <a:txBody>
                    <a:bodyPr/>
                    <a:lstStyle/>
                    <a:p>
                      <a:pPr algn="ctr"/>
                      <a:r>
                        <a:rPr lang="is-IS" sz="1600" dirty="0"/>
                        <a:t>0.16</a:t>
                      </a:r>
                      <a:endParaRPr lang="en-US" sz="1600" b="0" i="0" dirty="0">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10002"/>
                  </a:ext>
                </a:extLst>
              </a:tr>
              <a:tr h="265129">
                <a:tc>
                  <a:txBody>
                    <a:bodyPr/>
                    <a:lstStyle/>
                    <a:p>
                      <a:pPr algn="ctr"/>
                      <a:r>
                        <a:rPr lang="en-US" sz="1600" b="0" i="0" dirty="0">
                          <a:latin typeface="CMU Typewriter Text" charset="0"/>
                          <a:ea typeface="CMU Typewriter Text" charset="0"/>
                          <a:cs typeface="CMU Typewriter Text" charset="0"/>
                        </a:rPr>
                        <a:t>…</a:t>
                      </a:r>
                    </a:p>
                  </a:txBody>
                  <a:tcPr/>
                </a:tc>
                <a:tc>
                  <a:txBody>
                    <a:bodyPr/>
                    <a:lstStyle/>
                    <a:p>
                      <a:pPr algn="ctr"/>
                      <a:endParaRPr lang="en-US" sz="1600" b="0" i="0" dirty="0">
                        <a:latin typeface="CMU Typewriter Text" charset="0"/>
                        <a:ea typeface="CMU Typewriter Text" charset="0"/>
                        <a:cs typeface="CMU Typewriter Text" charset="0"/>
                      </a:endParaRPr>
                    </a:p>
                  </a:txBody>
                  <a:tcPr/>
                </a:tc>
                <a:extLst>
                  <a:ext uri="{0D108BD9-81ED-4DB2-BD59-A6C34878D82A}">
                    <a16:rowId xmlns="" xmlns:a16="http://schemas.microsoft.com/office/drawing/2014/main" val="3416159625"/>
                  </a:ext>
                </a:extLst>
              </a:tr>
            </a:tbl>
          </a:graphicData>
        </a:graphic>
      </p:graphicFrame>
      <p:pic>
        <p:nvPicPr>
          <p:cNvPr id="19" name="Picture 18">
            <a:extLst>
              <a:ext uri="{FF2B5EF4-FFF2-40B4-BE49-F238E27FC236}">
                <a16:creationId xmlns="" xmlns:a16="http://schemas.microsoft.com/office/drawing/2014/main" id="{FCC1A158-72BB-704E-B61E-0DD460572AEC}"/>
              </a:ext>
            </a:extLst>
          </p:cNvPr>
          <p:cNvPicPr>
            <a:picLocks noChangeAspect="1"/>
          </p:cNvPicPr>
          <p:nvPr/>
        </p:nvPicPr>
        <p:blipFill>
          <a:blip r:embed="rId3"/>
          <a:stretch>
            <a:fillRect/>
          </a:stretch>
        </p:blipFill>
        <p:spPr>
          <a:xfrm>
            <a:off x="4728559" y="5083133"/>
            <a:ext cx="2509987" cy="1669322"/>
          </a:xfrm>
          <a:prstGeom prst="rect">
            <a:avLst/>
          </a:prstGeom>
        </p:spPr>
      </p:pic>
      <p:sp>
        <p:nvSpPr>
          <p:cNvPr id="21" name="Rounded Rectangle 20">
            <a:extLst>
              <a:ext uri="{FF2B5EF4-FFF2-40B4-BE49-F238E27FC236}">
                <a16:creationId xmlns="" xmlns:a16="http://schemas.microsoft.com/office/drawing/2014/main" id="{1CCE5CD1-5024-D940-8BAE-38311EE0C400}"/>
              </a:ext>
            </a:extLst>
          </p:cNvPr>
          <p:cNvSpPr/>
          <p:nvPr/>
        </p:nvSpPr>
        <p:spPr>
          <a:xfrm>
            <a:off x="4641310" y="5068619"/>
            <a:ext cx="2798849" cy="175445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 xmlns:a16="http://schemas.microsoft.com/office/drawing/2014/main" id="{D0E39EC6-C188-0E46-966F-5D976C97F1D1}"/>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pic>
        <p:nvPicPr>
          <p:cNvPr id="5" name="Picture 4">
            <a:extLst>
              <a:ext uri="{FF2B5EF4-FFF2-40B4-BE49-F238E27FC236}">
                <a16:creationId xmlns="" xmlns:a16="http://schemas.microsoft.com/office/drawing/2014/main" id="{F8871493-F465-4C49-B656-270454CCB0DD}"/>
              </a:ext>
            </a:extLst>
          </p:cNvPr>
          <p:cNvPicPr>
            <a:picLocks noChangeAspect="1"/>
          </p:cNvPicPr>
          <p:nvPr/>
        </p:nvPicPr>
        <p:blipFill>
          <a:blip r:embed="rId4"/>
          <a:stretch>
            <a:fillRect/>
          </a:stretch>
        </p:blipFill>
        <p:spPr>
          <a:xfrm>
            <a:off x="410381" y="5094186"/>
            <a:ext cx="3777007" cy="1625209"/>
          </a:xfrm>
          <a:prstGeom prst="rect">
            <a:avLst/>
          </a:prstGeom>
        </p:spPr>
      </p:pic>
      <p:sp>
        <p:nvSpPr>
          <p:cNvPr id="27" name="Rounded Rectangle 26">
            <a:extLst>
              <a:ext uri="{FF2B5EF4-FFF2-40B4-BE49-F238E27FC236}">
                <a16:creationId xmlns="" xmlns:a16="http://schemas.microsoft.com/office/drawing/2014/main" id="{A3BB764C-39C2-2545-9690-D0949A423F28}"/>
              </a:ext>
            </a:extLst>
          </p:cNvPr>
          <p:cNvSpPr/>
          <p:nvPr/>
        </p:nvSpPr>
        <p:spPr>
          <a:xfrm>
            <a:off x="204287" y="5068619"/>
            <a:ext cx="4091942" cy="17399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ounded Rectangle 30">
            <a:extLst>
              <a:ext uri="{FF2B5EF4-FFF2-40B4-BE49-F238E27FC236}">
                <a16:creationId xmlns="" xmlns:a16="http://schemas.microsoft.com/office/drawing/2014/main" id="{A73F3998-2DEC-4D44-993D-E725335A7F9E}"/>
              </a:ext>
            </a:extLst>
          </p:cNvPr>
          <p:cNvSpPr/>
          <p:nvPr/>
        </p:nvSpPr>
        <p:spPr>
          <a:xfrm>
            <a:off x="58523" y="2159702"/>
            <a:ext cx="2671195" cy="2038556"/>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Picture 31">
            <a:extLst>
              <a:ext uri="{FF2B5EF4-FFF2-40B4-BE49-F238E27FC236}">
                <a16:creationId xmlns="" xmlns:a16="http://schemas.microsoft.com/office/drawing/2014/main" id="{E2AB9159-C841-3D4A-B336-60563324D2DF}"/>
              </a:ext>
            </a:extLst>
          </p:cNvPr>
          <p:cNvPicPr>
            <a:picLocks noChangeAspect="1"/>
          </p:cNvPicPr>
          <p:nvPr/>
        </p:nvPicPr>
        <p:blipFill>
          <a:blip r:embed="rId5"/>
          <a:stretch>
            <a:fillRect/>
          </a:stretch>
        </p:blipFill>
        <p:spPr>
          <a:xfrm>
            <a:off x="292431" y="2271906"/>
            <a:ext cx="2238249" cy="1849326"/>
          </a:xfrm>
          <a:prstGeom prst="rect">
            <a:avLst/>
          </a:prstGeom>
        </p:spPr>
      </p:pic>
      <p:sp>
        <p:nvSpPr>
          <p:cNvPr id="33" name="Rectangle 32">
            <a:extLst>
              <a:ext uri="{FF2B5EF4-FFF2-40B4-BE49-F238E27FC236}">
                <a16:creationId xmlns="" xmlns:a16="http://schemas.microsoft.com/office/drawing/2014/main" id="{2C73A90D-0ADF-4144-A027-3AC66B2118AF}"/>
              </a:ext>
            </a:extLst>
          </p:cNvPr>
          <p:cNvSpPr/>
          <p:nvPr/>
        </p:nvSpPr>
        <p:spPr>
          <a:xfrm>
            <a:off x="71556" y="4242402"/>
            <a:ext cx="8999874" cy="707886"/>
          </a:xfrm>
          <a:prstGeom prst="rect">
            <a:avLst/>
          </a:prstGeom>
          <a:solidFill>
            <a:schemeClr val="bg1"/>
          </a:solidFill>
          <a:ln>
            <a:solidFill>
              <a:schemeClr val="dk1"/>
            </a:solidFill>
          </a:ln>
        </p:spPr>
        <p:txBody>
          <a:bodyPr wrap="square">
            <a:spAutoFit/>
          </a:bodyPr>
          <a:lstStyle/>
          <a:p>
            <a:pPr marL="800070" lvl="1" indent="-342900">
              <a:buFont typeface="+mj-lt"/>
              <a:buAutoNum type="arabicPeriod"/>
            </a:pPr>
            <a:r>
              <a:rPr lang="en-US" sz="2000" dirty="0"/>
              <a:t>United frequently flies from Rochester (ROC) that has several delays </a:t>
            </a:r>
          </a:p>
          <a:p>
            <a:pPr marL="800070" lvl="1" indent="-342900">
              <a:buFont typeface="+mj-lt"/>
              <a:buAutoNum type="arabicPeriod"/>
            </a:pPr>
            <a:r>
              <a:rPr lang="en-US" sz="2000" dirty="0"/>
              <a:t>American frequently flies from McAllen Miller (MFE) that has fewer delays</a:t>
            </a:r>
          </a:p>
        </p:txBody>
      </p:sp>
      <p:sp>
        <p:nvSpPr>
          <p:cNvPr id="34" name="Rectangle 33">
            <a:extLst>
              <a:ext uri="{FF2B5EF4-FFF2-40B4-BE49-F238E27FC236}">
                <a16:creationId xmlns="" xmlns:a16="http://schemas.microsoft.com/office/drawing/2014/main" id="{5C33456C-EE6A-C844-A09C-BCCBCC413D7B}"/>
              </a:ext>
            </a:extLst>
          </p:cNvPr>
          <p:cNvSpPr/>
          <p:nvPr/>
        </p:nvSpPr>
        <p:spPr>
          <a:xfrm>
            <a:off x="144126" y="668808"/>
            <a:ext cx="3165131" cy="140461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600" b="1" dirty="0">
                <a:solidFill>
                  <a:schemeClr val="tx1"/>
                </a:solidFill>
              </a:rPr>
              <a:t>OLAP Query:</a:t>
            </a:r>
            <a:endParaRPr lang="en-US" sz="1400" dirty="0">
              <a:solidFill>
                <a:srgbClr val="0070C0"/>
              </a:solidFill>
            </a:endParaRPr>
          </a:p>
          <a:p>
            <a:pPr>
              <a:lnSpc>
                <a:spcPct val="120000"/>
              </a:lnSpc>
            </a:pPr>
            <a:r>
              <a:rPr lang="en-US" sz="1400" dirty="0">
                <a:solidFill>
                  <a:srgbClr val="0070C0"/>
                </a:solidFill>
              </a:rPr>
              <a:t>SELECT</a:t>
            </a:r>
            <a:r>
              <a:rPr lang="en-US" sz="1400" dirty="0">
                <a:solidFill>
                  <a:srgbClr val="000000"/>
                </a:solidFill>
              </a:rPr>
              <a:t>  </a:t>
            </a:r>
            <a:r>
              <a:rPr lang="en-US" sz="1400" dirty="0" err="1">
                <a:solidFill>
                  <a:srgbClr val="FF66CC"/>
                </a:solidFill>
              </a:rPr>
              <a:t>avg</a:t>
            </a:r>
            <a:r>
              <a:rPr lang="en-US" sz="1400" dirty="0">
                <a:solidFill>
                  <a:srgbClr val="FF66CC"/>
                </a:solidFill>
              </a:rPr>
              <a:t>(</a:t>
            </a:r>
            <a:r>
              <a:rPr lang="en-US" sz="1400" dirty="0"/>
              <a:t>Delayed), Carrier</a:t>
            </a:r>
            <a:r>
              <a:rPr lang="en-US" sz="1400" dirty="0">
                <a:solidFill>
                  <a:srgbClr val="000000"/>
                </a:solidFill>
              </a:rPr>
              <a:t> </a:t>
            </a:r>
            <a:endParaRPr lang="en-US" sz="1400" dirty="0"/>
          </a:p>
          <a:p>
            <a:pPr>
              <a:lnSpc>
                <a:spcPct val="120000"/>
              </a:lnSpc>
            </a:pPr>
            <a:r>
              <a:rPr lang="en-US" sz="1400" dirty="0">
                <a:solidFill>
                  <a:srgbClr val="0070C0"/>
                </a:solidFill>
              </a:rPr>
              <a:t>FROM</a:t>
            </a:r>
            <a:r>
              <a:rPr lang="en-US" sz="1400" dirty="0">
                <a:solidFill>
                  <a:srgbClr val="000000"/>
                </a:solidFill>
              </a:rPr>
              <a:t>     </a:t>
            </a:r>
            <a:r>
              <a:rPr lang="en-US" sz="1400" dirty="0" err="1"/>
              <a:t>Flightdata</a:t>
            </a:r>
            <a:r>
              <a:rPr lang="en-US" sz="1400" dirty="0">
                <a:solidFill>
                  <a:srgbClr val="000000"/>
                </a:solidFill>
              </a:rPr>
              <a:t> </a:t>
            </a:r>
            <a:r>
              <a:rPr lang="en-US" sz="1400" dirty="0"/>
              <a:t/>
            </a:r>
            <a:br>
              <a:rPr lang="en-US" sz="1400" dirty="0"/>
            </a:br>
            <a:r>
              <a:rPr lang="en-US" sz="1400" dirty="0">
                <a:solidFill>
                  <a:srgbClr val="0070C0"/>
                </a:solidFill>
              </a:rPr>
              <a:t>WHERE</a:t>
            </a:r>
            <a:r>
              <a:rPr lang="en-US" sz="1400" dirty="0">
                <a:solidFill>
                  <a:srgbClr val="000000"/>
                </a:solidFill>
              </a:rPr>
              <a:t>    </a:t>
            </a:r>
            <a:r>
              <a:rPr lang="en-US" sz="1400" dirty="0"/>
              <a:t>Carrier</a:t>
            </a:r>
            <a:r>
              <a:rPr lang="en-US" sz="1400" dirty="0">
                <a:solidFill>
                  <a:srgbClr val="000000"/>
                </a:solidFill>
              </a:rPr>
              <a:t> </a:t>
            </a:r>
            <a:r>
              <a:rPr lang="en-US" sz="1400" dirty="0">
                <a:solidFill>
                  <a:srgbClr val="0070C0"/>
                </a:solidFill>
              </a:rPr>
              <a:t>IN</a:t>
            </a:r>
            <a:r>
              <a:rPr lang="en-US" sz="1400" dirty="0">
                <a:solidFill>
                  <a:srgbClr val="000000"/>
                </a:solidFill>
              </a:rPr>
              <a:t>  </a:t>
            </a:r>
            <a:r>
              <a:rPr lang="en-US" sz="1400" dirty="0"/>
              <a:t>(</a:t>
            </a:r>
            <a:r>
              <a:rPr lang="en-US" sz="1400" dirty="0">
                <a:solidFill>
                  <a:srgbClr val="FF66CC"/>
                </a:solidFill>
              </a:rPr>
              <a:t>American, United</a:t>
            </a:r>
            <a:r>
              <a:rPr lang="en-US" sz="1400" dirty="0">
                <a:solidFill>
                  <a:srgbClr val="000000"/>
                </a:solidFill>
              </a:rPr>
              <a:t> </a:t>
            </a:r>
            <a:r>
              <a:rPr lang="en-US" sz="1400" dirty="0"/>
              <a:t>)</a:t>
            </a:r>
            <a:r>
              <a:rPr lang="en-US" sz="1400" dirty="0">
                <a:solidFill>
                  <a:srgbClr val="000000"/>
                </a:solidFill>
              </a:rPr>
              <a:t> </a:t>
            </a:r>
            <a:r>
              <a:rPr lang="en-US" sz="1400" dirty="0"/>
              <a:t/>
            </a:r>
            <a:br>
              <a:rPr lang="en-US" sz="1400" dirty="0"/>
            </a:br>
            <a:r>
              <a:rPr lang="en-US" sz="1400" dirty="0">
                <a:solidFill>
                  <a:srgbClr val="0070C0"/>
                </a:solidFill>
              </a:rPr>
              <a:t>GROUP BY</a:t>
            </a:r>
            <a:r>
              <a:rPr lang="en-US" sz="1400" dirty="0">
                <a:solidFill>
                  <a:srgbClr val="000000"/>
                </a:solidFill>
              </a:rPr>
              <a:t> </a:t>
            </a:r>
            <a:r>
              <a:rPr lang="en-US" sz="1400" dirty="0"/>
              <a:t>Carrier</a:t>
            </a:r>
            <a:r>
              <a:rPr lang="en-US" sz="1400" dirty="0">
                <a:solidFill>
                  <a:srgbClr val="000000"/>
                </a:solidFill>
              </a:rPr>
              <a:t> </a:t>
            </a:r>
            <a:endParaRPr lang="en-US" sz="1400" dirty="0"/>
          </a:p>
        </p:txBody>
      </p:sp>
      <mc:AlternateContent xmlns:mc="http://schemas.openxmlformats.org/markup-compatibility/2006" xmlns:a14="http://schemas.microsoft.com/office/drawing/2010/main">
        <mc:Choice Requires="a14">
          <p:sp>
            <p:nvSpPr>
              <p:cNvPr id="26" name="Rectangle 25">
                <a:extLst>
                  <a:ext uri="{FF2B5EF4-FFF2-40B4-BE49-F238E27FC236}">
                    <a16:creationId xmlns="" xmlns:a16="http://schemas.microsoft.com/office/drawing/2014/main" id="{9DDC8978-DB65-B646-BC20-EBA6A1D2F246}"/>
                  </a:ext>
                </a:extLst>
              </p:cNvPr>
              <p:cNvSpPr/>
              <p:nvPr/>
            </p:nvSpPr>
            <p:spPr>
              <a:xfrm>
                <a:off x="2915713" y="1722329"/>
                <a:ext cx="6307945" cy="400110"/>
              </a:xfrm>
              <a:prstGeom prst="rect">
                <a:avLst/>
              </a:prstGeom>
            </p:spPr>
            <p:txBody>
              <a:bodyPr wrap="none">
                <a:spAutoFit/>
              </a:bodyPr>
              <a:lstStyle/>
              <a:p>
                <a:r>
                  <a:rPr lang="en-US" sz="2000" dirty="0"/>
                  <a:t>The query is </a:t>
                </a:r>
                <a:r>
                  <a:rPr lang="en-US" sz="2000" dirty="0">
                    <a:solidFill>
                      <a:srgbClr val="FF0000"/>
                    </a:solidFill>
                  </a:rPr>
                  <a:t>biased</a:t>
                </a:r>
                <a:r>
                  <a:rPr lang="en-US" sz="2000" dirty="0"/>
                  <a:t> because  </a:t>
                </a:r>
                <a14:m>
                  <m:oMath xmlns:m="http://schemas.openxmlformats.org/officeDocument/2006/math">
                    <m:r>
                      <a:rPr lang="en-US" sz="2000" b="1">
                        <a:latin typeface="Cambria Math" panose="02040503050406030204" pitchFamily="18" charset="0"/>
                      </a:rPr>
                      <m:t>𝐙</m:t>
                    </m:r>
                  </m:oMath>
                </a14:m>
                <a:r>
                  <a:rPr lang="en-US" sz="2000" dirty="0"/>
                  <a:t> and </a:t>
                </a:r>
                <a14:m>
                  <m:oMath xmlns:m="http://schemas.openxmlformats.org/officeDocument/2006/math">
                    <m:r>
                      <m:rPr>
                        <m:sty m:val="p"/>
                      </m:rPr>
                      <a:rPr lang="en-US" sz="2000">
                        <a:latin typeface="Cambria Math" panose="02040503050406030204" pitchFamily="18" charset="0"/>
                        <a:ea typeface="Cambria Math" panose="02040503050406030204" pitchFamily="18" charset="0"/>
                      </a:rPr>
                      <m:t>T</m:t>
                    </m:r>
                  </m:oMath>
                </a14:m>
                <a:r>
                  <a:rPr lang="en-US" sz="2000" dirty="0"/>
                  <a:t> are highly dependent</a:t>
                </a:r>
              </a:p>
            </p:txBody>
          </p:sp>
        </mc:Choice>
        <mc:Fallback xmlns="">
          <p:sp>
            <p:nvSpPr>
              <p:cNvPr id="26" name="Rectangle 25">
                <a:extLst>
                  <a:ext uri="{FF2B5EF4-FFF2-40B4-BE49-F238E27FC236}">
                    <a16:creationId xmlns:a16="http://schemas.microsoft.com/office/drawing/2014/main" id="{9DDC8978-DB65-B646-BC20-EBA6A1D2F246}"/>
                  </a:ext>
                </a:extLst>
              </p:cNvPr>
              <p:cNvSpPr>
                <a:spLocks noRot="1" noChangeAspect="1" noMove="1" noResize="1" noEditPoints="1" noAdjustHandles="1" noChangeArrowheads="1" noChangeShapeType="1" noTextEdit="1"/>
              </p:cNvSpPr>
              <p:nvPr/>
            </p:nvSpPr>
            <p:spPr>
              <a:xfrm>
                <a:off x="2915713" y="1722329"/>
                <a:ext cx="6307945" cy="400110"/>
              </a:xfrm>
              <a:prstGeom prst="rect">
                <a:avLst/>
              </a:prstGeom>
              <a:blipFill>
                <a:blip r:embed="rId6"/>
                <a:stretch>
                  <a:fillRect l="-1006" t="-9375" b="-25000"/>
                </a:stretch>
              </a:blipFill>
            </p:spPr>
            <p:txBody>
              <a:bodyPr/>
              <a:lstStyle/>
              <a:p>
                <a:r>
                  <a:rPr lang="en-US">
                    <a:noFill/>
                  </a:rPr>
                  <a:t> </a:t>
                </a:r>
              </a:p>
            </p:txBody>
          </p:sp>
        </mc:Fallback>
      </mc:AlternateContent>
      <p:sp>
        <p:nvSpPr>
          <p:cNvPr id="20" name="Rounded Rectangular Callout 19">
            <a:extLst>
              <a:ext uri="{FF2B5EF4-FFF2-40B4-BE49-F238E27FC236}">
                <a16:creationId xmlns="" xmlns:a16="http://schemas.microsoft.com/office/drawing/2014/main" id="{BA16C6B6-0DB4-BE45-AD5C-67B8E03A319C}"/>
              </a:ext>
            </a:extLst>
          </p:cNvPr>
          <p:cNvSpPr/>
          <p:nvPr/>
        </p:nvSpPr>
        <p:spPr>
          <a:xfrm>
            <a:off x="5432046" y="2280005"/>
            <a:ext cx="3497610" cy="1642743"/>
          </a:xfrm>
          <a:prstGeom prst="wedgeRoundRectCallout">
            <a:avLst>
              <a:gd name="adj1" fmla="val -60340"/>
              <a:gd name="adj2" fmla="val -1446"/>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3" name="Table 22">
            <a:extLst>
              <a:ext uri="{FF2B5EF4-FFF2-40B4-BE49-F238E27FC236}">
                <a16:creationId xmlns="" xmlns:a16="http://schemas.microsoft.com/office/drawing/2014/main" id="{C8530841-94FA-9241-BFFB-7D20357ADEBC}"/>
              </a:ext>
            </a:extLst>
          </p:cNvPr>
          <p:cNvGraphicFramePr>
            <a:graphicFrameLocks noGrp="1"/>
          </p:cNvGraphicFramePr>
          <p:nvPr>
            <p:extLst>
              <p:ext uri="{D42A27DB-BD31-4B8C-83A1-F6EECF244321}">
                <p14:modId xmlns:p14="http://schemas.microsoft.com/office/powerpoint/2010/main" val="3155969431"/>
              </p:ext>
            </p:extLst>
          </p:nvPr>
        </p:nvGraphicFramePr>
        <p:xfrm>
          <a:off x="5516372" y="2808152"/>
          <a:ext cx="3332178" cy="933227"/>
        </p:xfrm>
        <a:graphic>
          <a:graphicData uri="http://schemas.openxmlformats.org/drawingml/2006/table">
            <a:tbl>
              <a:tblPr firstRow="1" bandRow="1">
                <a:tableStyleId>{5940675A-B579-460E-94D1-54222C63F5DA}</a:tableStyleId>
              </a:tblPr>
              <a:tblGrid>
                <a:gridCol w="665480">
                  <a:extLst>
                    <a:ext uri="{9D8B030D-6E8A-4147-A177-3AD203B41FA5}">
                      <a16:colId xmlns="" xmlns:a16="http://schemas.microsoft.com/office/drawing/2014/main" val="20000"/>
                    </a:ext>
                  </a:extLst>
                </a:gridCol>
                <a:gridCol w="949969">
                  <a:extLst>
                    <a:ext uri="{9D8B030D-6E8A-4147-A177-3AD203B41FA5}">
                      <a16:colId xmlns="" xmlns:a16="http://schemas.microsoft.com/office/drawing/2014/main" val="20001"/>
                    </a:ext>
                  </a:extLst>
                </a:gridCol>
                <a:gridCol w="841828">
                  <a:extLst>
                    <a:ext uri="{9D8B030D-6E8A-4147-A177-3AD203B41FA5}">
                      <a16:colId xmlns="" xmlns:a16="http://schemas.microsoft.com/office/drawing/2014/main" val="20002"/>
                    </a:ext>
                  </a:extLst>
                </a:gridCol>
                <a:gridCol w="874901">
                  <a:extLst>
                    <a:ext uri="{9D8B030D-6E8A-4147-A177-3AD203B41FA5}">
                      <a16:colId xmlns="" xmlns:a16="http://schemas.microsoft.com/office/drawing/2014/main" val="20003"/>
                    </a:ext>
                  </a:extLst>
                </a:gridCol>
              </a:tblGrid>
              <a:tr h="323627">
                <a:tc>
                  <a:txBody>
                    <a:bodyPr/>
                    <a:lstStyle/>
                    <a:p>
                      <a:pPr algn="ctr"/>
                      <a:r>
                        <a:rPr lang="en-US" sz="1400" b="1" i="0" dirty="0">
                          <a:latin typeface="CMU Typewriter Text" charset="0"/>
                          <a:ea typeface="CMU Typewriter Text" charset="0"/>
                          <a:cs typeface="CMU Typewriter Text" charset="0"/>
                        </a:rPr>
                        <a:t>Rank</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i="0" dirty="0">
                          <a:latin typeface="CMU Typewriter Text" charset="0"/>
                          <a:ea typeface="CMU Typewriter Text" charset="0"/>
                          <a:cs typeface="CMU Typewriter Text" charset="0"/>
                        </a:rPr>
                        <a:t>Carrier</a:t>
                      </a:r>
                    </a:p>
                  </a:txBody>
                  <a:tcPr/>
                </a:tc>
                <a:tc>
                  <a:txBody>
                    <a:bodyPr/>
                    <a:lstStyle/>
                    <a:p>
                      <a:pPr algn="ctr"/>
                      <a:r>
                        <a:rPr lang="en-US" sz="1400" b="0" i="0" dirty="0">
                          <a:solidFill>
                            <a:srgbClr val="FF0000"/>
                          </a:solidFill>
                          <a:latin typeface="CMU Typewriter Text" charset="0"/>
                          <a:ea typeface="CMU Typewriter Text" charset="0"/>
                          <a:cs typeface="CMU Typewriter Text" charset="0"/>
                        </a:rPr>
                        <a:t>Airport</a:t>
                      </a:r>
                    </a:p>
                  </a:txBody>
                  <a:tcPr/>
                </a:tc>
                <a:tc>
                  <a:txBody>
                    <a:bodyPr/>
                    <a:lstStyle/>
                    <a:p>
                      <a:pPr algn="ctr"/>
                      <a:r>
                        <a:rPr lang="en-US" sz="1400" b="0" i="0" dirty="0">
                          <a:latin typeface="CMU Typewriter Text" charset="0"/>
                          <a:ea typeface="CMU Typewriter Text" charset="0"/>
                          <a:cs typeface="CMU Typewriter Text" charset="0"/>
                        </a:rPr>
                        <a:t>Delayed</a:t>
                      </a:r>
                    </a:p>
                  </a:txBody>
                  <a:tcPr/>
                </a:tc>
                <a:extLst>
                  <a:ext uri="{0D108BD9-81ED-4DB2-BD59-A6C34878D82A}">
                    <a16:rowId xmlns="" xmlns:a16="http://schemas.microsoft.com/office/drawing/2014/main" val="10000"/>
                  </a:ext>
                </a:extLst>
              </a:tr>
              <a:tr h="304554">
                <a:tc>
                  <a:txBody>
                    <a:bodyPr/>
                    <a:lstStyle/>
                    <a:p>
                      <a:pPr algn="ctr"/>
                      <a:r>
                        <a:rPr lang="en-US" sz="1400" b="1" i="0" dirty="0">
                          <a:latin typeface="CMU Typewriter Text" charset="0"/>
                          <a:ea typeface="CMU Typewriter Text" charset="0"/>
                          <a:cs typeface="CMU Typewriter Text" charset="0"/>
                        </a:rPr>
                        <a:t>1</a:t>
                      </a:r>
                    </a:p>
                  </a:txBody>
                  <a:tcPr/>
                </a:tc>
                <a:tc>
                  <a:txBody>
                    <a:bodyPr/>
                    <a:lstStyle/>
                    <a:p>
                      <a:pPr algn="ctr"/>
                      <a:r>
                        <a:rPr lang="en-US" sz="1400" b="0" i="0" dirty="0">
                          <a:latin typeface="CMU Typewriter Text" charset="0"/>
                          <a:ea typeface="CMU Typewriter Text" charset="0"/>
                          <a:cs typeface="CMU Typewriter Text" charset="0"/>
                        </a:rPr>
                        <a:t>United</a:t>
                      </a:r>
                    </a:p>
                  </a:txBody>
                  <a:tcPr/>
                </a:tc>
                <a:tc>
                  <a:txBody>
                    <a:bodyPr/>
                    <a:lstStyle/>
                    <a:p>
                      <a:pPr algn="ctr"/>
                      <a:r>
                        <a:rPr lang="en-US" sz="1400" b="0" i="0" dirty="0">
                          <a:latin typeface="CMU Typewriter Text" charset="0"/>
                          <a:ea typeface="CMU Typewriter Text" charset="0"/>
                          <a:cs typeface="CMU Typewriter Text" charset="0"/>
                        </a:rPr>
                        <a:t>ROC</a:t>
                      </a:r>
                    </a:p>
                  </a:txBody>
                  <a:tcPr/>
                </a:tc>
                <a:tc>
                  <a:txBody>
                    <a:bodyPr/>
                    <a:lstStyle/>
                    <a:p>
                      <a:pPr algn="ctr"/>
                      <a:r>
                        <a:rPr lang="en-US" sz="1400" b="0" i="0" dirty="0">
                          <a:latin typeface="CMU Typewriter Text" charset="0"/>
                          <a:ea typeface="CMU Typewriter Text" charset="0"/>
                          <a:cs typeface="CMU Typewriter Text" charset="0"/>
                        </a:rPr>
                        <a:t>1</a:t>
                      </a:r>
                    </a:p>
                  </a:txBody>
                  <a:tcPr/>
                </a:tc>
                <a:extLst>
                  <a:ext uri="{0D108BD9-81ED-4DB2-BD59-A6C34878D82A}">
                    <a16:rowId xmlns="" xmlns:a16="http://schemas.microsoft.com/office/drawing/2014/main" val="10001"/>
                  </a:ext>
                </a:extLst>
              </a:tr>
              <a:tr h="304554">
                <a:tc>
                  <a:txBody>
                    <a:bodyPr/>
                    <a:lstStyle/>
                    <a:p>
                      <a:pPr algn="ctr"/>
                      <a:r>
                        <a:rPr lang="en-US" sz="1400" b="1" i="0" dirty="0">
                          <a:latin typeface="CMU Typewriter Text" charset="0"/>
                          <a:ea typeface="CMU Typewriter Text" charset="0"/>
                          <a:cs typeface="CMU Typewriter Text" charset="0"/>
                        </a:rPr>
                        <a:t>2</a:t>
                      </a:r>
                    </a:p>
                  </a:txBody>
                  <a:tcPr/>
                </a:tc>
                <a:tc>
                  <a:txBody>
                    <a:bodyPr/>
                    <a:lstStyle/>
                    <a:p>
                      <a:pPr algn="ctr"/>
                      <a:r>
                        <a:rPr lang="en-US" sz="1400" b="0" i="0" dirty="0">
                          <a:latin typeface="CMU Typewriter Text" charset="0"/>
                          <a:ea typeface="CMU Typewriter Text" charset="0"/>
                          <a:cs typeface="CMU Typewriter Text" charset="0"/>
                        </a:rPr>
                        <a:t>American</a:t>
                      </a:r>
                    </a:p>
                  </a:txBody>
                  <a:tcPr/>
                </a:tc>
                <a:tc>
                  <a:txBody>
                    <a:bodyPr/>
                    <a:lstStyle/>
                    <a:p>
                      <a:pPr algn="ctr"/>
                      <a:r>
                        <a:rPr lang="en-US" sz="1400" b="0" i="0" dirty="0">
                          <a:latin typeface="CMU Typewriter Text" charset="0"/>
                          <a:ea typeface="CMU Typewriter Text" charset="0"/>
                          <a:cs typeface="CMU Typewriter Text" charset="0"/>
                        </a:rPr>
                        <a:t>MFE</a:t>
                      </a:r>
                    </a:p>
                  </a:txBody>
                  <a:tcPr/>
                </a:tc>
                <a:tc>
                  <a:txBody>
                    <a:bodyPr/>
                    <a:lstStyle/>
                    <a:p>
                      <a:pPr algn="ctr"/>
                      <a:r>
                        <a:rPr lang="en-US" sz="1400" b="0" i="0" dirty="0">
                          <a:latin typeface="CMU Typewriter Text" charset="0"/>
                          <a:ea typeface="CMU Typewriter Text" charset="0"/>
                          <a:cs typeface="CMU Typewriter Text" charset="0"/>
                        </a:rPr>
                        <a:t>0</a:t>
                      </a:r>
                    </a:p>
                  </a:txBody>
                  <a:tcPr/>
                </a:tc>
                <a:extLst>
                  <a:ext uri="{0D108BD9-81ED-4DB2-BD59-A6C34878D82A}">
                    <a16:rowId xmlns="" xmlns:a16="http://schemas.microsoft.com/office/drawing/2014/main" val="10002"/>
                  </a:ext>
                </a:extLst>
              </a:tr>
            </a:tbl>
          </a:graphicData>
        </a:graphic>
      </p:graphicFrame>
      <p:sp>
        <p:nvSpPr>
          <p:cNvPr id="24" name="Rectangle 23">
            <a:extLst>
              <a:ext uri="{FF2B5EF4-FFF2-40B4-BE49-F238E27FC236}">
                <a16:creationId xmlns="" xmlns:a16="http://schemas.microsoft.com/office/drawing/2014/main" id="{376C12BF-A6CC-C148-AF49-2A5973A9AF36}"/>
              </a:ext>
            </a:extLst>
          </p:cNvPr>
          <p:cNvSpPr/>
          <p:nvPr/>
        </p:nvSpPr>
        <p:spPr>
          <a:xfrm>
            <a:off x="5762209" y="2401455"/>
            <a:ext cx="3386113" cy="369332"/>
          </a:xfrm>
          <a:prstGeom prst="rect">
            <a:avLst/>
          </a:prstGeom>
        </p:spPr>
        <p:txBody>
          <a:bodyPr wrap="square">
            <a:spAutoFit/>
          </a:bodyPr>
          <a:lstStyle/>
          <a:p>
            <a:r>
              <a:rPr lang="en-US" sz="1800" b="1" dirty="0">
                <a:solidFill>
                  <a:srgbClr val="FF0000"/>
                </a:solidFill>
                <a:latin typeface="CMU Typewriter Text" charset="0"/>
                <a:ea typeface="CMU Typewriter Text" charset="0"/>
                <a:cs typeface="CMU Typewriter Text" charset="0"/>
              </a:rPr>
              <a:t>Fine-Grained</a:t>
            </a:r>
            <a:r>
              <a:rPr lang="en-US" sz="1800" dirty="0">
                <a:solidFill>
                  <a:srgbClr val="FF0000"/>
                </a:solidFill>
              </a:rPr>
              <a:t>(top two):</a:t>
            </a:r>
          </a:p>
        </p:txBody>
      </p:sp>
    </p:spTree>
    <p:extLst>
      <p:ext uri="{BB962C8B-B14F-4D97-AF65-F5344CB8AC3E}">
        <p14:creationId xmlns:p14="http://schemas.microsoft.com/office/powerpoint/2010/main" val="13845725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706E355-E4FB-B148-A5C0-B16BF5D6946E}"/>
              </a:ext>
            </a:extLst>
          </p:cNvPr>
          <p:cNvSpPr>
            <a:spLocks noGrp="1"/>
          </p:cNvSpPr>
          <p:nvPr>
            <p:ph type="title"/>
          </p:nvPr>
        </p:nvSpPr>
        <p:spPr/>
        <p:txBody>
          <a:bodyPr/>
          <a:lstStyle/>
          <a:p>
            <a:r>
              <a:rPr lang="en-US" dirty="0"/>
              <a:t>Rewriting Query to Remove Bias</a:t>
            </a:r>
          </a:p>
        </p:txBody>
      </p:sp>
      <p:sp>
        <p:nvSpPr>
          <p:cNvPr id="14" name="Rectangle 13">
            <a:extLst>
              <a:ext uri="{FF2B5EF4-FFF2-40B4-BE49-F238E27FC236}">
                <a16:creationId xmlns="" xmlns:a16="http://schemas.microsoft.com/office/drawing/2014/main" id="{138515AE-E70B-B44D-B030-D0E7EFA6905A}"/>
              </a:ext>
            </a:extLst>
          </p:cNvPr>
          <p:cNvSpPr/>
          <p:nvPr/>
        </p:nvSpPr>
        <p:spPr>
          <a:xfrm>
            <a:off x="4961101" y="1948664"/>
            <a:ext cx="3930408" cy="2839239"/>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1800" b="1" dirty="0">
                <a:solidFill>
                  <a:schemeClr val="tx1"/>
                </a:solidFill>
              </a:rPr>
              <a:t>Rewritten Query:</a:t>
            </a:r>
          </a:p>
          <a:p>
            <a:endParaRPr lang="en-US" sz="1000" dirty="0">
              <a:solidFill>
                <a:srgbClr val="0433FF"/>
              </a:solidFill>
              <a:latin typeface="Helvetica" pitchFamily="2" charset="0"/>
            </a:endParaRPr>
          </a:p>
          <a:p>
            <a:r>
              <a:rPr lang="en-US" sz="1000" dirty="0">
                <a:solidFill>
                  <a:srgbClr val="0433FF"/>
                </a:solidFill>
                <a:latin typeface="Helvetica" pitchFamily="2" charset="0"/>
              </a:rPr>
              <a:t>WITH </a:t>
            </a:r>
            <a:r>
              <a:rPr lang="en-US" sz="1000" dirty="0">
                <a:solidFill>
                  <a:srgbClr val="00A600"/>
                </a:solidFill>
                <a:latin typeface="Helvetica" pitchFamily="2" charset="0"/>
              </a:rPr>
              <a:t>Blocks </a:t>
            </a:r>
            <a:r>
              <a:rPr lang="en-US" sz="1000" dirty="0">
                <a:solidFill>
                  <a:srgbClr val="0433FF"/>
                </a:solidFill>
                <a:latin typeface="Helvetica" pitchFamily="2" charset="0"/>
              </a:rPr>
              <a:t>AS</a:t>
            </a:r>
            <a:r>
              <a:rPr lang="en-US" sz="1000" dirty="0">
                <a:solidFill>
                  <a:srgbClr val="000000"/>
                </a:solidFill>
                <a:latin typeface="Helvetica" pitchFamily="2" charset="0"/>
              </a:rPr>
              <a:t>(</a:t>
            </a:r>
            <a:endParaRPr lang="en-US" sz="1000" dirty="0">
              <a:solidFill>
                <a:srgbClr val="0433FF"/>
              </a:solidFill>
              <a:latin typeface="Helvetica" pitchFamily="2" charset="0"/>
            </a:endParaRPr>
          </a:p>
          <a:p>
            <a:pPr lvl="1"/>
            <a:r>
              <a:rPr lang="en-US" sz="1000" dirty="0">
                <a:solidFill>
                  <a:srgbClr val="0433FF"/>
                </a:solidFill>
                <a:latin typeface="Helvetica" pitchFamily="2" charset="0"/>
              </a:rPr>
              <a:t>SELECT </a:t>
            </a:r>
            <a:r>
              <a:rPr lang="en-US" sz="1000" dirty="0" err="1">
                <a:latin typeface="Helvetica" pitchFamily="2" charset="0"/>
              </a:rPr>
              <a:t>Carrier,</a:t>
            </a:r>
            <a:r>
              <a:rPr lang="en-US" sz="1000" b="1" dirty="0" err="1">
                <a:latin typeface="Helvetica" pitchFamily="2" charset="0"/>
              </a:rPr>
              <a:t>Z</a:t>
            </a:r>
            <a:r>
              <a:rPr lang="en-US" sz="1000" dirty="0">
                <a:latin typeface="Helvetica" pitchFamily="2" charset="0"/>
              </a:rPr>
              <a:t>, </a:t>
            </a:r>
            <a:r>
              <a:rPr lang="en-US" sz="1000" dirty="0" err="1">
                <a:solidFill>
                  <a:srgbClr val="FF2600"/>
                </a:solidFill>
                <a:latin typeface="Helvetica" pitchFamily="2" charset="0"/>
              </a:rPr>
              <a:t>avg</a:t>
            </a:r>
            <a:r>
              <a:rPr lang="en-US" sz="1000" dirty="0">
                <a:latin typeface="Helvetica" pitchFamily="2" charset="0"/>
              </a:rPr>
              <a:t>(Delayed) </a:t>
            </a:r>
            <a:r>
              <a:rPr lang="en-US" sz="1000" dirty="0">
                <a:solidFill>
                  <a:srgbClr val="0433FF"/>
                </a:solidFill>
                <a:latin typeface="Helvetica" pitchFamily="2" charset="0"/>
              </a:rPr>
              <a:t>AS </a:t>
            </a:r>
            <a:r>
              <a:rPr lang="en-US" sz="1000" dirty="0" err="1">
                <a:solidFill>
                  <a:srgbClr val="00A600"/>
                </a:solidFill>
                <a:latin typeface="Helvetica" pitchFamily="2" charset="0"/>
              </a:rPr>
              <a:t>Avge</a:t>
            </a:r>
            <a:endParaRPr lang="en-US" sz="1000" dirty="0">
              <a:latin typeface="Helvetica" pitchFamily="2" charset="0"/>
            </a:endParaRPr>
          </a:p>
          <a:p>
            <a:pPr lvl="1"/>
            <a:r>
              <a:rPr lang="en-US" sz="1000" dirty="0">
                <a:solidFill>
                  <a:srgbClr val="0433FF"/>
                </a:solidFill>
                <a:latin typeface="Helvetica" pitchFamily="2" charset="0"/>
              </a:rPr>
              <a:t>FROM </a:t>
            </a:r>
            <a:r>
              <a:rPr lang="en-US" sz="1000" dirty="0" err="1">
                <a:solidFill>
                  <a:srgbClr val="00A600"/>
                </a:solidFill>
                <a:latin typeface="Helvetica" pitchFamily="2" charset="0"/>
              </a:rPr>
              <a:t>FlightData</a:t>
            </a:r>
            <a:endParaRPr lang="en-US" sz="1000" dirty="0">
              <a:solidFill>
                <a:srgbClr val="00A600"/>
              </a:solidFill>
              <a:latin typeface="Helvetica" pitchFamily="2" charset="0"/>
            </a:endParaRPr>
          </a:p>
          <a:p>
            <a:pPr lvl="1"/>
            <a:r>
              <a:rPr lang="en-US" sz="1000" dirty="0">
                <a:solidFill>
                  <a:srgbClr val="0433FF"/>
                </a:solidFill>
                <a:latin typeface="Helvetica" pitchFamily="2" charset="0"/>
              </a:rPr>
              <a:t>WHERE </a:t>
            </a:r>
            <a:r>
              <a:rPr lang="en-US" sz="1000" dirty="0">
                <a:latin typeface="Helvetica" pitchFamily="2" charset="0"/>
              </a:rPr>
              <a:t>Carrier </a:t>
            </a:r>
            <a:r>
              <a:rPr lang="en-US" sz="1000" dirty="0">
                <a:solidFill>
                  <a:srgbClr val="0433FF"/>
                </a:solidFill>
                <a:latin typeface="Helvetica" pitchFamily="2" charset="0"/>
              </a:rPr>
              <a:t>in </a:t>
            </a:r>
            <a:r>
              <a:rPr lang="en-US" sz="1000" dirty="0">
                <a:latin typeface="Helvetica" pitchFamily="2" charset="0"/>
              </a:rPr>
              <a:t>('AA ','UA ‘) </a:t>
            </a:r>
          </a:p>
          <a:p>
            <a:pPr lvl="1"/>
            <a:r>
              <a:rPr lang="en-US" sz="1000" dirty="0">
                <a:solidFill>
                  <a:srgbClr val="0433FF"/>
                </a:solidFill>
                <a:latin typeface="Helvetica" pitchFamily="2" charset="0"/>
              </a:rPr>
              <a:t>GROUP BY </a:t>
            </a:r>
            <a:r>
              <a:rPr lang="en-US" sz="1000" dirty="0" err="1">
                <a:latin typeface="Helvetica" pitchFamily="2" charset="0"/>
              </a:rPr>
              <a:t>Carrier,</a:t>
            </a:r>
            <a:r>
              <a:rPr lang="en-US" sz="1000" b="1" dirty="0" err="1">
                <a:latin typeface="Helvetica" pitchFamily="2" charset="0"/>
              </a:rPr>
              <a:t>Z</a:t>
            </a:r>
            <a:r>
              <a:rPr lang="en-US" sz="1000" dirty="0">
                <a:latin typeface="Helvetica" pitchFamily="2" charset="0"/>
              </a:rPr>
              <a:t>),</a:t>
            </a:r>
          </a:p>
          <a:p>
            <a:r>
              <a:rPr lang="en-US" sz="1000" dirty="0">
                <a:solidFill>
                  <a:srgbClr val="00A600"/>
                </a:solidFill>
                <a:latin typeface="Helvetica" pitchFamily="2" charset="0"/>
              </a:rPr>
              <a:t>Weights </a:t>
            </a:r>
            <a:r>
              <a:rPr lang="en-US" sz="1000" dirty="0">
                <a:solidFill>
                  <a:srgbClr val="0433FF"/>
                </a:solidFill>
                <a:latin typeface="Helvetica" pitchFamily="2" charset="0"/>
              </a:rPr>
              <a:t>AS</a:t>
            </a:r>
            <a:r>
              <a:rPr lang="en-US" sz="1000" dirty="0">
                <a:solidFill>
                  <a:srgbClr val="000000"/>
                </a:solidFill>
                <a:latin typeface="Helvetica" pitchFamily="2" charset="0"/>
              </a:rPr>
              <a:t>(</a:t>
            </a:r>
            <a:endParaRPr lang="en-US" sz="1000" dirty="0">
              <a:solidFill>
                <a:srgbClr val="0433FF"/>
              </a:solidFill>
              <a:latin typeface="Helvetica" pitchFamily="2" charset="0"/>
            </a:endParaRPr>
          </a:p>
          <a:p>
            <a:pPr lvl="1"/>
            <a:r>
              <a:rPr lang="en-US" sz="1000" dirty="0">
                <a:solidFill>
                  <a:srgbClr val="0433FF"/>
                </a:solidFill>
                <a:latin typeface="Helvetica" pitchFamily="2" charset="0"/>
              </a:rPr>
              <a:t>SELECT </a:t>
            </a:r>
            <a:r>
              <a:rPr lang="en-US" sz="1000" b="1" dirty="0">
                <a:latin typeface="Helvetica" pitchFamily="2" charset="0"/>
              </a:rPr>
              <a:t>Z</a:t>
            </a:r>
            <a:r>
              <a:rPr lang="en-US" sz="1000" dirty="0">
                <a:latin typeface="Helvetica" pitchFamily="2" charset="0"/>
              </a:rPr>
              <a:t>, </a:t>
            </a:r>
            <a:r>
              <a:rPr lang="en-US" sz="1000" dirty="0">
                <a:solidFill>
                  <a:srgbClr val="FF2600"/>
                </a:solidFill>
                <a:latin typeface="Helvetica" pitchFamily="2" charset="0"/>
              </a:rPr>
              <a:t>count </a:t>
            </a:r>
            <a:r>
              <a:rPr lang="en-US" sz="1000" dirty="0">
                <a:latin typeface="Helvetica" pitchFamily="2" charset="0"/>
              </a:rPr>
              <a:t>(*)/</a:t>
            </a:r>
            <a:r>
              <a:rPr lang="en-US" sz="1000" dirty="0">
                <a:solidFill>
                  <a:srgbClr val="00A600"/>
                </a:solidFill>
                <a:latin typeface="Helvetica" pitchFamily="2" charset="0"/>
              </a:rPr>
              <a:t>n </a:t>
            </a:r>
            <a:r>
              <a:rPr lang="en-US" sz="1000" dirty="0">
                <a:solidFill>
                  <a:srgbClr val="0433FF"/>
                </a:solidFill>
                <a:latin typeface="Helvetica" pitchFamily="2" charset="0"/>
              </a:rPr>
              <a:t>AS </a:t>
            </a:r>
            <a:r>
              <a:rPr lang="en-US" sz="1000" dirty="0">
                <a:solidFill>
                  <a:srgbClr val="00A600"/>
                </a:solidFill>
                <a:latin typeface="Helvetica" pitchFamily="2" charset="0"/>
              </a:rPr>
              <a:t>W</a:t>
            </a:r>
            <a:endParaRPr lang="en-US" sz="1000" dirty="0">
              <a:latin typeface="Helvetica" pitchFamily="2" charset="0"/>
            </a:endParaRPr>
          </a:p>
          <a:p>
            <a:pPr lvl="1"/>
            <a:r>
              <a:rPr lang="en-US" sz="1000" dirty="0">
                <a:solidFill>
                  <a:srgbClr val="0433FF"/>
                </a:solidFill>
                <a:latin typeface="Helvetica" pitchFamily="2" charset="0"/>
              </a:rPr>
              <a:t>FROM </a:t>
            </a:r>
            <a:r>
              <a:rPr lang="en-US" sz="1000" dirty="0" err="1">
                <a:solidFill>
                  <a:srgbClr val="00A600"/>
                </a:solidFill>
                <a:latin typeface="Helvetica" pitchFamily="2" charset="0"/>
              </a:rPr>
              <a:t>FlightData</a:t>
            </a:r>
            <a:endParaRPr lang="en-US" sz="1000" dirty="0">
              <a:solidFill>
                <a:srgbClr val="00A600"/>
              </a:solidFill>
              <a:latin typeface="Helvetica" pitchFamily="2" charset="0"/>
            </a:endParaRPr>
          </a:p>
          <a:p>
            <a:pPr lvl="1"/>
            <a:r>
              <a:rPr lang="en-US" sz="1000" dirty="0">
                <a:solidFill>
                  <a:srgbClr val="0433FF"/>
                </a:solidFill>
                <a:latin typeface="Helvetica" pitchFamily="2" charset="0"/>
              </a:rPr>
              <a:t>WHERE </a:t>
            </a:r>
            <a:r>
              <a:rPr lang="en-US" sz="1000" dirty="0">
                <a:solidFill>
                  <a:srgbClr val="00A600"/>
                </a:solidFill>
                <a:latin typeface="Helvetica" pitchFamily="2" charset="0"/>
              </a:rPr>
              <a:t>Carrier </a:t>
            </a:r>
            <a:r>
              <a:rPr lang="en-US" sz="1000" dirty="0">
                <a:solidFill>
                  <a:srgbClr val="0433FF"/>
                </a:solidFill>
                <a:latin typeface="Helvetica" pitchFamily="2" charset="0"/>
              </a:rPr>
              <a:t>in </a:t>
            </a:r>
            <a:r>
              <a:rPr lang="en-US" sz="1000" dirty="0">
                <a:latin typeface="Helvetica" pitchFamily="2" charset="0"/>
              </a:rPr>
              <a:t>('AA ','UA ‘)  </a:t>
            </a:r>
          </a:p>
          <a:p>
            <a:pPr lvl="1"/>
            <a:r>
              <a:rPr lang="en-US" sz="1000" dirty="0">
                <a:solidFill>
                  <a:srgbClr val="0433FF"/>
                </a:solidFill>
                <a:latin typeface="Helvetica" pitchFamily="2" charset="0"/>
              </a:rPr>
              <a:t>GROUP BY</a:t>
            </a:r>
            <a:endParaRPr lang="en-US" sz="1000" b="1" dirty="0">
              <a:latin typeface="Helvetica" pitchFamily="2" charset="0"/>
            </a:endParaRPr>
          </a:p>
          <a:p>
            <a:pPr lvl="1"/>
            <a:r>
              <a:rPr lang="en-US" sz="1000" dirty="0">
                <a:solidFill>
                  <a:srgbClr val="0433FF"/>
                </a:solidFill>
                <a:latin typeface="Helvetica" pitchFamily="2" charset="0"/>
              </a:rPr>
              <a:t>HAVING </a:t>
            </a:r>
            <a:r>
              <a:rPr lang="en-US" sz="1000" dirty="0">
                <a:solidFill>
                  <a:srgbClr val="FF2600"/>
                </a:solidFill>
                <a:latin typeface="Helvetica" pitchFamily="2" charset="0"/>
              </a:rPr>
              <a:t>count </a:t>
            </a:r>
            <a:r>
              <a:rPr lang="en-US" sz="1000" dirty="0">
                <a:solidFill>
                  <a:srgbClr val="000000"/>
                </a:solidFill>
                <a:latin typeface="Helvetica" pitchFamily="2" charset="0"/>
              </a:rPr>
              <a:t>( </a:t>
            </a:r>
            <a:r>
              <a:rPr lang="en-US" sz="1000" dirty="0">
                <a:solidFill>
                  <a:srgbClr val="0433FF"/>
                </a:solidFill>
                <a:latin typeface="Helvetica" pitchFamily="2" charset="0"/>
              </a:rPr>
              <a:t>DISTINCT </a:t>
            </a:r>
            <a:r>
              <a:rPr lang="en-US" sz="1000" dirty="0">
                <a:solidFill>
                  <a:srgbClr val="000000"/>
                </a:solidFill>
                <a:latin typeface="Helvetica" pitchFamily="2" charset="0"/>
              </a:rPr>
              <a:t>Carrier)=2)),</a:t>
            </a:r>
            <a:endParaRPr lang="en-US" sz="1000" dirty="0">
              <a:solidFill>
                <a:srgbClr val="0433FF"/>
              </a:solidFill>
              <a:latin typeface="Helvetica" pitchFamily="2" charset="0"/>
            </a:endParaRPr>
          </a:p>
          <a:p>
            <a:r>
              <a:rPr lang="en-US" sz="1000" dirty="0">
                <a:solidFill>
                  <a:srgbClr val="0433FF"/>
                </a:solidFill>
                <a:latin typeface="Helvetica" pitchFamily="2" charset="0"/>
              </a:rPr>
              <a:t>SELECT </a:t>
            </a:r>
            <a:r>
              <a:rPr lang="en-US" sz="1000" dirty="0" err="1">
                <a:latin typeface="Helvetica" pitchFamily="2" charset="0"/>
              </a:rPr>
              <a:t>Carrier,</a:t>
            </a:r>
            <a:r>
              <a:rPr lang="en-US" sz="1000" dirty="0" err="1">
                <a:solidFill>
                  <a:srgbClr val="FF2600"/>
                </a:solidFill>
                <a:latin typeface="Helvetica" pitchFamily="2" charset="0"/>
              </a:rPr>
              <a:t>sum</a:t>
            </a:r>
            <a:r>
              <a:rPr lang="en-US" sz="1000" dirty="0">
                <a:latin typeface="Helvetica" pitchFamily="2" charset="0"/>
              </a:rPr>
              <a:t>( </a:t>
            </a:r>
            <a:r>
              <a:rPr lang="en-US" sz="1000" dirty="0" err="1">
                <a:solidFill>
                  <a:srgbClr val="00A600"/>
                </a:solidFill>
                <a:latin typeface="Helvetica" pitchFamily="2" charset="0"/>
              </a:rPr>
              <a:t>Avge</a:t>
            </a:r>
            <a:r>
              <a:rPr lang="en-US" sz="1000" dirty="0">
                <a:solidFill>
                  <a:srgbClr val="00A600"/>
                </a:solidFill>
                <a:latin typeface="Helvetica" pitchFamily="2" charset="0"/>
              </a:rPr>
              <a:t> </a:t>
            </a:r>
            <a:r>
              <a:rPr lang="en-US" sz="1000" dirty="0">
                <a:latin typeface="Helvetica" pitchFamily="2" charset="0"/>
              </a:rPr>
              <a:t>* </a:t>
            </a:r>
            <a:r>
              <a:rPr lang="en-US" sz="1000" dirty="0">
                <a:solidFill>
                  <a:srgbClr val="00A600"/>
                </a:solidFill>
                <a:latin typeface="Helvetica" pitchFamily="2" charset="0"/>
              </a:rPr>
              <a:t>W</a:t>
            </a:r>
            <a:r>
              <a:rPr lang="en-US" sz="1000" dirty="0">
                <a:latin typeface="Helvetica" pitchFamily="2" charset="0"/>
              </a:rPr>
              <a:t>)</a:t>
            </a:r>
          </a:p>
          <a:p>
            <a:r>
              <a:rPr lang="en-US" sz="1000" dirty="0">
                <a:solidFill>
                  <a:srgbClr val="0433FF"/>
                </a:solidFill>
                <a:latin typeface="Helvetica" pitchFamily="2" charset="0"/>
              </a:rPr>
              <a:t>FROM </a:t>
            </a:r>
            <a:r>
              <a:rPr lang="en-US" sz="1000" dirty="0">
                <a:solidFill>
                  <a:srgbClr val="00A600"/>
                </a:solidFill>
                <a:latin typeface="Helvetica" pitchFamily="2" charset="0"/>
              </a:rPr>
              <a:t>Blocks </a:t>
            </a:r>
            <a:r>
              <a:rPr lang="en-US" sz="1000" dirty="0">
                <a:solidFill>
                  <a:srgbClr val="000000"/>
                </a:solidFill>
                <a:latin typeface="Helvetica" pitchFamily="2" charset="0"/>
              </a:rPr>
              <a:t>, </a:t>
            </a:r>
            <a:r>
              <a:rPr lang="en-US" sz="1000" dirty="0">
                <a:solidFill>
                  <a:srgbClr val="00A600"/>
                </a:solidFill>
                <a:latin typeface="Helvetica" pitchFamily="2" charset="0"/>
              </a:rPr>
              <a:t>Weights</a:t>
            </a:r>
          </a:p>
          <a:p>
            <a:r>
              <a:rPr lang="en-US" sz="1000" dirty="0">
                <a:solidFill>
                  <a:srgbClr val="0433FF"/>
                </a:solidFill>
                <a:latin typeface="Helvetica" pitchFamily="2" charset="0"/>
              </a:rPr>
              <a:t>WHERE </a:t>
            </a:r>
            <a:r>
              <a:rPr lang="en-US" sz="1000" dirty="0">
                <a:solidFill>
                  <a:srgbClr val="00A600"/>
                </a:solidFill>
                <a:latin typeface="Helvetica" pitchFamily="2" charset="0"/>
              </a:rPr>
              <a:t>Blocks </a:t>
            </a:r>
            <a:r>
              <a:rPr lang="en-US" sz="1000" dirty="0">
                <a:latin typeface="Helvetica" pitchFamily="2" charset="0"/>
              </a:rPr>
              <a:t>.</a:t>
            </a:r>
            <a:r>
              <a:rPr lang="en-US" sz="1000" b="1" dirty="0">
                <a:latin typeface="Helvetica" pitchFamily="2" charset="0"/>
              </a:rPr>
              <a:t>Z</a:t>
            </a:r>
            <a:r>
              <a:rPr lang="en-US" sz="1000" dirty="0">
                <a:latin typeface="Helvetica" pitchFamily="2" charset="0"/>
              </a:rPr>
              <a:t> = </a:t>
            </a:r>
            <a:r>
              <a:rPr lang="en-US" sz="1000" dirty="0">
                <a:solidFill>
                  <a:srgbClr val="00A600"/>
                </a:solidFill>
                <a:latin typeface="Helvetica" pitchFamily="2" charset="0"/>
              </a:rPr>
              <a:t>Weights </a:t>
            </a:r>
            <a:r>
              <a:rPr lang="en-US" sz="1000" dirty="0">
                <a:latin typeface="Helvetica" pitchFamily="2" charset="0"/>
              </a:rPr>
              <a:t>.</a:t>
            </a:r>
            <a:r>
              <a:rPr lang="en-US" sz="1000" b="1" dirty="0">
                <a:latin typeface="Helvetica" pitchFamily="2" charset="0"/>
              </a:rPr>
              <a:t>Z</a:t>
            </a:r>
          </a:p>
          <a:p>
            <a:r>
              <a:rPr lang="en-US" sz="1050" dirty="0">
                <a:solidFill>
                  <a:srgbClr val="0433FF"/>
                </a:solidFill>
                <a:latin typeface="Helvetica" pitchFamily="2" charset="0"/>
              </a:rPr>
              <a:t>GROUP BY </a:t>
            </a:r>
            <a:r>
              <a:rPr lang="en-US" sz="1050" dirty="0">
                <a:solidFill>
                  <a:srgbClr val="000000"/>
                </a:solidFill>
                <a:latin typeface="Helvetica" pitchFamily="2" charset="0"/>
              </a:rPr>
              <a:t>Carrier</a:t>
            </a:r>
            <a:endParaRPr lang="en-US" sz="1050" dirty="0">
              <a:solidFill>
                <a:srgbClr val="0433FF"/>
              </a:solidFill>
              <a:latin typeface="Helvetica" pitchFamily="2" charset="0"/>
            </a:endParaRPr>
          </a:p>
        </p:txBody>
      </p:sp>
      <p:sp>
        <p:nvSpPr>
          <p:cNvPr id="12" name="Right Arrow 11">
            <a:extLst>
              <a:ext uri="{FF2B5EF4-FFF2-40B4-BE49-F238E27FC236}">
                <a16:creationId xmlns="" xmlns:a16="http://schemas.microsoft.com/office/drawing/2014/main" id="{DBB454AB-E10E-E54F-8B6B-D822E7F6040E}"/>
              </a:ext>
            </a:extLst>
          </p:cNvPr>
          <p:cNvSpPr/>
          <p:nvPr/>
        </p:nvSpPr>
        <p:spPr>
          <a:xfrm>
            <a:off x="3118831" y="2330660"/>
            <a:ext cx="1381732" cy="940599"/>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Rewriting</a:t>
            </a:r>
            <a:endParaRPr lang="en-US" sz="1600" b="1" dirty="0">
              <a:solidFill>
                <a:schemeClr val="tx1"/>
              </a:solidFill>
            </a:endParaRPr>
          </a:p>
        </p:txBody>
      </p:sp>
      <p:sp>
        <p:nvSpPr>
          <p:cNvPr id="3" name="Slide Number Placeholder 2">
            <a:extLst>
              <a:ext uri="{FF2B5EF4-FFF2-40B4-BE49-F238E27FC236}">
                <a16:creationId xmlns="" xmlns:a16="http://schemas.microsoft.com/office/drawing/2014/main" id="{D916E18C-9798-DB41-ABA7-1AE22D901C2C}"/>
              </a:ext>
            </a:extLst>
          </p:cNvPr>
          <p:cNvSpPr>
            <a:spLocks noGrp="1"/>
          </p:cNvSpPr>
          <p:nvPr>
            <p:ph type="sldNum" sz="quarter" idx="12"/>
          </p:nvPr>
        </p:nvSpPr>
        <p:spPr/>
        <p:txBody>
          <a:bodyPr/>
          <a:lstStyle/>
          <a:p>
            <a:fld id="{957239CD-2F0E-0D4D-84EB-78B480075DD5}" type="slidenum">
              <a:rPr lang="en-US" smtClean="0"/>
              <a:t>31</a:t>
            </a:fld>
            <a:endParaRPr lang="en-US"/>
          </a:p>
        </p:txBody>
      </p:sp>
      <p:sp>
        <p:nvSpPr>
          <p:cNvPr id="9" name="TextBox 8">
            <a:extLst>
              <a:ext uri="{FF2B5EF4-FFF2-40B4-BE49-F238E27FC236}">
                <a16:creationId xmlns="" xmlns:a16="http://schemas.microsoft.com/office/drawing/2014/main" id="{AB812278-7540-F34A-A1A2-D8358F1A9631}"/>
              </a:ext>
            </a:extLst>
          </p:cNvPr>
          <p:cNvSpPr txBox="1"/>
          <p:nvPr/>
        </p:nvSpPr>
        <p:spPr>
          <a:xfrm flipH="1">
            <a:off x="4136162" y="1579205"/>
            <a:ext cx="4649302" cy="369332"/>
          </a:xfrm>
          <a:prstGeom prst="rect">
            <a:avLst/>
          </a:prstGeom>
          <a:noFill/>
        </p:spPr>
        <p:txBody>
          <a:bodyPr wrap="square" rtlCol="0">
            <a:spAutoFit/>
          </a:bodyPr>
          <a:lstStyle/>
          <a:p>
            <a:r>
              <a:rPr lang="en-US" sz="1800" b="1" dirty="0">
                <a:ea typeface="CMU Typewriter Text" charset="0"/>
                <a:cs typeface="CMU Typewriter Text" charset="0"/>
              </a:rPr>
              <a:t>Z</a:t>
            </a:r>
            <a:r>
              <a:rPr lang="en-US" sz="1800" dirty="0">
                <a:ea typeface="CMU Typewriter Text" charset="0"/>
                <a:cs typeface="CMU Typewriter Text" charset="0"/>
              </a:rPr>
              <a:t>={Airport, Year, Month, Day, Hour}</a:t>
            </a:r>
          </a:p>
        </p:txBody>
      </p:sp>
      <p:sp>
        <p:nvSpPr>
          <p:cNvPr id="16" name="Rectangle 15">
            <a:extLst>
              <a:ext uri="{FF2B5EF4-FFF2-40B4-BE49-F238E27FC236}">
                <a16:creationId xmlns="" xmlns:a16="http://schemas.microsoft.com/office/drawing/2014/main" id="{394A4B4A-5F12-4D4F-B376-A6063E074E31}"/>
              </a:ext>
            </a:extLst>
          </p:cNvPr>
          <p:cNvSpPr/>
          <p:nvPr/>
        </p:nvSpPr>
        <p:spPr>
          <a:xfrm>
            <a:off x="72042" y="2049752"/>
            <a:ext cx="3046789" cy="188237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800" b="1" dirty="0">
                <a:solidFill>
                  <a:schemeClr val="tx1"/>
                </a:solidFill>
              </a:rPr>
              <a:t>OLAP Query:</a:t>
            </a:r>
          </a:p>
          <a:p>
            <a:pPr>
              <a:lnSpc>
                <a:spcPct val="120000"/>
              </a:lnSpc>
            </a:pPr>
            <a:endParaRPr lang="en-US" sz="1600" dirty="0">
              <a:solidFill>
                <a:srgbClr val="0070C0"/>
              </a:solidFill>
            </a:endParaRPr>
          </a:p>
          <a:p>
            <a:pPr>
              <a:lnSpc>
                <a:spcPct val="120000"/>
              </a:lnSpc>
            </a:pPr>
            <a:r>
              <a:rPr lang="en-US" sz="1600" dirty="0">
                <a:solidFill>
                  <a:srgbClr val="0070C0"/>
                </a:solidFill>
              </a:rPr>
              <a:t>SELECT</a:t>
            </a:r>
            <a:r>
              <a:rPr lang="en-US" sz="1600" dirty="0">
                <a:solidFill>
                  <a:srgbClr val="000000"/>
                </a:solidFill>
              </a:rPr>
              <a:t>  </a:t>
            </a:r>
            <a:r>
              <a:rPr lang="en-US" sz="1600" dirty="0" err="1">
                <a:solidFill>
                  <a:srgbClr val="FF66CC"/>
                </a:solidFill>
              </a:rPr>
              <a:t>avg</a:t>
            </a:r>
            <a:r>
              <a:rPr lang="en-US" sz="1600" dirty="0">
                <a:solidFill>
                  <a:srgbClr val="FF66CC"/>
                </a:solidFill>
              </a:rPr>
              <a:t>(</a:t>
            </a:r>
            <a:r>
              <a:rPr lang="en-US" sz="1600" dirty="0"/>
              <a:t>Delayed), Carrier</a:t>
            </a:r>
            <a:r>
              <a:rPr lang="en-US" sz="1600" dirty="0">
                <a:solidFill>
                  <a:srgbClr val="000000"/>
                </a:solidFill>
              </a:rPr>
              <a:t> </a:t>
            </a:r>
            <a:endParaRPr lang="en-US" sz="1600" dirty="0"/>
          </a:p>
          <a:p>
            <a:pPr>
              <a:lnSpc>
                <a:spcPct val="120000"/>
              </a:lnSpc>
            </a:pPr>
            <a:r>
              <a:rPr lang="en-US" sz="1600" dirty="0">
                <a:solidFill>
                  <a:srgbClr val="0070C0"/>
                </a:solidFill>
              </a:rPr>
              <a:t>FROM</a:t>
            </a:r>
            <a:r>
              <a:rPr lang="en-US" sz="1600" dirty="0">
                <a:solidFill>
                  <a:srgbClr val="000000"/>
                </a:solidFill>
              </a:rPr>
              <a:t>     </a:t>
            </a:r>
            <a:r>
              <a:rPr lang="en-US" sz="1600" dirty="0" err="1"/>
              <a:t>Flightdata</a:t>
            </a:r>
            <a:r>
              <a:rPr lang="en-US" sz="1600" dirty="0">
                <a:solidFill>
                  <a:srgbClr val="000000"/>
                </a:solidFill>
              </a:rPr>
              <a:t> </a:t>
            </a:r>
            <a:r>
              <a:rPr lang="en-US" sz="1600" dirty="0"/>
              <a:t/>
            </a:r>
            <a:br>
              <a:rPr lang="en-US" sz="1600" dirty="0"/>
            </a:br>
            <a:r>
              <a:rPr lang="en-US" sz="1600" dirty="0">
                <a:solidFill>
                  <a:srgbClr val="0070C0"/>
                </a:solidFill>
              </a:rPr>
              <a:t>WHERE</a:t>
            </a:r>
            <a:r>
              <a:rPr lang="en-US" sz="1600" dirty="0">
                <a:solidFill>
                  <a:srgbClr val="000000"/>
                </a:solidFill>
              </a:rPr>
              <a:t>    </a:t>
            </a:r>
            <a:r>
              <a:rPr lang="en-US" sz="1600" dirty="0"/>
              <a:t>Carrier</a:t>
            </a:r>
            <a:r>
              <a:rPr lang="en-US" sz="1600" dirty="0">
                <a:solidFill>
                  <a:srgbClr val="000000"/>
                </a:solidFill>
              </a:rPr>
              <a:t> </a:t>
            </a:r>
            <a:r>
              <a:rPr lang="en-US" sz="1600" dirty="0">
                <a:solidFill>
                  <a:srgbClr val="0070C0"/>
                </a:solidFill>
              </a:rPr>
              <a:t>IN</a:t>
            </a:r>
            <a:r>
              <a:rPr lang="en-US" sz="1600" dirty="0">
                <a:solidFill>
                  <a:srgbClr val="000000"/>
                </a:solidFill>
              </a:rPr>
              <a:t>   </a:t>
            </a:r>
            <a:r>
              <a:rPr lang="en-US" sz="1600" dirty="0"/>
              <a:t>(</a:t>
            </a:r>
            <a:r>
              <a:rPr lang="en-US" sz="1600" dirty="0">
                <a:solidFill>
                  <a:srgbClr val="000000"/>
                </a:solidFill>
              </a:rPr>
              <a:t> </a:t>
            </a:r>
            <a:r>
              <a:rPr lang="en-US" sz="1600" dirty="0">
                <a:solidFill>
                  <a:srgbClr val="FF66CC"/>
                </a:solidFill>
              </a:rPr>
              <a:t>'AA', 'UA'</a:t>
            </a:r>
            <a:r>
              <a:rPr lang="en-US" sz="1600" dirty="0">
                <a:solidFill>
                  <a:srgbClr val="000000"/>
                </a:solidFill>
              </a:rPr>
              <a:t> </a:t>
            </a:r>
            <a:r>
              <a:rPr lang="en-US" sz="1600" dirty="0"/>
              <a:t>)</a:t>
            </a:r>
            <a:r>
              <a:rPr lang="en-US" sz="1600" dirty="0">
                <a:solidFill>
                  <a:srgbClr val="000000"/>
                </a:solidFill>
              </a:rPr>
              <a:t> </a:t>
            </a:r>
            <a:r>
              <a:rPr lang="en-US" sz="1600" dirty="0"/>
              <a:t/>
            </a:r>
            <a:br>
              <a:rPr lang="en-US" sz="1600" dirty="0"/>
            </a:br>
            <a:r>
              <a:rPr lang="en-US" sz="1600" dirty="0">
                <a:solidFill>
                  <a:srgbClr val="0070C0"/>
                </a:solidFill>
              </a:rPr>
              <a:t>GROUP BY</a:t>
            </a:r>
            <a:r>
              <a:rPr lang="en-US" sz="1600" dirty="0">
                <a:solidFill>
                  <a:srgbClr val="000000"/>
                </a:solidFill>
              </a:rPr>
              <a:t> </a:t>
            </a:r>
            <a:r>
              <a:rPr lang="en-US" sz="1600" dirty="0"/>
              <a:t>Carrier</a:t>
            </a:r>
            <a:r>
              <a:rPr lang="en-US" sz="1600" dirty="0">
                <a:solidFill>
                  <a:srgbClr val="000000"/>
                </a:solidFill>
              </a:rPr>
              <a:t> </a:t>
            </a:r>
            <a:endParaRPr lang="en-US" sz="1600" dirty="0"/>
          </a:p>
        </p:txBody>
      </p:sp>
      <p:sp>
        <p:nvSpPr>
          <p:cNvPr id="18" name="TextBox 17">
            <a:extLst>
              <a:ext uri="{FF2B5EF4-FFF2-40B4-BE49-F238E27FC236}">
                <a16:creationId xmlns="" xmlns:a16="http://schemas.microsoft.com/office/drawing/2014/main" id="{33691AE9-5C2B-6747-BBF6-993EE161DBC3}"/>
              </a:ext>
            </a:extLst>
          </p:cNvPr>
          <p:cNvSpPr txBox="1"/>
          <p:nvPr/>
        </p:nvSpPr>
        <p:spPr>
          <a:xfrm flipH="1">
            <a:off x="856340" y="4839706"/>
            <a:ext cx="7460347" cy="1569660"/>
          </a:xfrm>
          <a:prstGeom prst="rect">
            <a:avLst/>
          </a:prstGeom>
          <a:noFill/>
        </p:spPr>
        <p:txBody>
          <a:bodyPr wrap="square" rtlCol="0">
            <a:spAutoFit/>
          </a:bodyPr>
          <a:lstStyle/>
          <a:p>
            <a:r>
              <a:rPr lang="en-US" sz="2400" dirty="0">
                <a:ea typeface="CMU Typewriter Text" charset="0"/>
                <a:cs typeface="CMU Typewriter Text" charset="0"/>
              </a:rPr>
              <a:t>Intuition: </a:t>
            </a:r>
          </a:p>
          <a:p>
            <a:pPr marL="342900" indent="-342900">
              <a:buFont typeface="Arial" panose="020B0604020202020204" pitchFamily="34" charset="0"/>
              <a:buChar char="•"/>
            </a:pPr>
            <a:r>
              <a:rPr lang="en-US" sz="2400" dirty="0">
                <a:ea typeface="CMU Typewriter Text" charset="0"/>
                <a:cs typeface="CMU Typewriter Text" charset="0"/>
              </a:rPr>
              <a:t>Computes the average delay of each carrier at blocks consists of same airport, year, day and hour</a:t>
            </a:r>
          </a:p>
          <a:p>
            <a:pPr marL="342900" indent="-342900">
              <a:buFont typeface="Arial" panose="020B0604020202020204" pitchFamily="34" charset="0"/>
              <a:buChar char="•"/>
            </a:pPr>
            <a:r>
              <a:rPr lang="en-US" sz="2400" dirty="0">
                <a:ea typeface="CMU Typewriter Text" charset="0"/>
                <a:cs typeface="CMU Typewriter Text" charset="0"/>
              </a:rPr>
              <a:t>Take the expected value of the delays across blocks</a:t>
            </a:r>
          </a:p>
        </p:txBody>
      </p:sp>
      <mc:AlternateContent xmlns:mc="http://schemas.openxmlformats.org/markup-compatibility/2006" xmlns:a14="http://schemas.microsoft.com/office/drawing/2010/main">
        <mc:Choice Requires="a14">
          <p:sp>
            <p:nvSpPr>
              <p:cNvPr id="17" name="TextBox 16">
                <a:extLst>
                  <a:ext uri="{FF2B5EF4-FFF2-40B4-BE49-F238E27FC236}">
                    <a16:creationId xmlns="" xmlns:a16="http://schemas.microsoft.com/office/drawing/2014/main" id="{78590AB3-4A95-7D41-864F-D378DD470FD9}"/>
                  </a:ext>
                </a:extLst>
              </p:cNvPr>
              <p:cNvSpPr txBox="1"/>
              <p:nvPr/>
            </p:nvSpPr>
            <p:spPr>
              <a:xfrm>
                <a:off x="3667260" y="1178806"/>
                <a:ext cx="5441233" cy="400110"/>
              </a:xfrm>
              <a:prstGeom prst="rect">
                <a:avLst/>
              </a:prstGeom>
              <a:noFill/>
            </p:spPr>
            <p:txBody>
              <a:bodyPr wrap="none" rtlCol="0">
                <a:spAutoFit/>
              </a:bodyPr>
              <a:lstStyle/>
              <a:p>
                <a:r>
                  <a:rPr lang="en-US" sz="2000" dirty="0"/>
                  <a:t>ATE</a:t>
                </a:r>
                <a14:m>
                  <m:oMath xmlns:m="http://schemas.openxmlformats.org/officeDocument/2006/math">
                    <m:r>
                      <a:rPr lang="en-US" b="1" i="0" smtClean="0">
                        <a:latin typeface="Cambria Math" panose="02040503050406030204" pitchFamily="18" charset="0"/>
                      </a:rPr>
                      <m:t>=</m:t>
                    </m:r>
                    <m:nary>
                      <m:naryPr>
                        <m:chr m:val="∑"/>
                        <m:supHide m:val="on"/>
                        <m:ctrlPr>
                          <a:rPr lang="en-US" i="1" smtClean="0">
                            <a:latin typeface="Cambria Math"/>
                          </a:rPr>
                        </m:ctrlPr>
                      </m:naryPr>
                      <m:sub>
                        <m:r>
                          <m:rPr>
                            <m:sty m:val="p"/>
                            <m:brk m:alnAt="7"/>
                          </m:rPr>
                          <a:rPr lang="en-US" b="0" i="0" smtClean="0">
                            <a:latin typeface="Cambria Math" panose="02040503050406030204" pitchFamily="18" charset="0"/>
                          </a:rPr>
                          <m:t>z</m:t>
                        </m:r>
                        <m:r>
                          <a:rPr lang="en-US" b="0" i="0" smtClean="0">
                            <a:latin typeface="Cambria Math" panose="02040503050406030204" pitchFamily="18" charset="0"/>
                            <a:ea typeface="Cambria Math" panose="02040503050406030204" pitchFamily="18" charset="0"/>
                          </a:rPr>
                          <m:t>∈</m:t>
                        </m:r>
                        <m:r>
                          <m:rPr>
                            <m:brk m:alnAt="7"/>
                          </m:rPr>
                          <a:rPr lang="en-US" b="1" i="0" smtClean="0">
                            <a:latin typeface="Cambria Math" panose="02040503050406030204" pitchFamily="18" charset="0"/>
                            <a:ea typeface="Cambria Math" panose="02040503050406030204" pitchFamily="18" charset="0"/>
                          </a:rPr>
                          <m:t>𝐙</m:t>
                        </m:r>
                      </m:sub>
                      <m:sup/>
                      <m:e>
                        <m:r>
                          <m:rPr>
                            <m:nor/>
                          </m:rPr>
                          <a:rPr lang="en-US" b="0" i="0" smtClean="0">
                            <a:latin typeface="Cambria Math" panose="02040503050406030204" pitchFamily="18" charset="0"/>
                          </a:rPr>
                          <m:t>(</m:t>
                        </m:r>
                        <m:r>
                          <m:rPr>
                            <m:nor/>
                          </m:rPr>
                          <a:rPr lang="en-US" dirty="0" smtClean="0">
                            <a:solidFill>
                              <a:schemeClr val="tx1"/>
                            </a:solidFill>
                          </a:rPr>
                          <m:t>E</m:t>
                        </m:r>
                        <m:r>
                          <m:rPr>
                            <m:nor/>
                          </m:rPr>
                          <a:rPr lang="en-US" dirty="0" smtClean="0">
                            <a:solidFill>
                              <a:schemeClr val="tx1"/>
                            </a:solidFill>
                          </a:rPr>
                          <m:t>[</m:t>
                        </m:r>
                        <m:r>
                          <m:rPr>
                            <m:nor/>
                          </m:rPr>
                          <a:rPr lang="en-US" dirty="0" smtClean="0">
                            <a:solidFill>
                              <a:schemeClr val="tx1"/>
                            </a:solidFill>
                          </a:rPr>
                          <m:t>Y</m:t>
                        </m:r>
                        <m:r>
                          <m:rPr>
                            <m:nor/>
                          </m:rPr>
                          <a:rPr lang="en-US" dirty="0" smtClean="0">
                            <a:solidFill>
                              <a:schemeClr val="tx1"/>
                            </a:solidFill>
                          </a:rPr>
                          <m:t> | </m:t>
                        </m:r>
                        <m:r>
                          <m:rPr>
                            <m:nor/>
                          </m:rPr>
                          <a:rPr lang="en-US" b="1" dirty="0" smtClean="0">
                            <a:solidFill>
                              <a:schemeClr val="tx1"/>
                            </a:solidFill>
                          </a:rPr>
                          <m:t>Z</m:t>
                        </m:r>
                        <m:r>
                          <m:rPr>
                            <m:nor/>
                          </m:rPr>
                          <a:rPr lang="en-US" b="0" i="0" dirty="0" smtClean="0">
                            <a:solidFill>
                              <a:schemeClr val="tx1"/>
                            </a:solidFill>
                          </a:rPr>
                          <m:t>=</m:t>
                        </m:r>
                        <m:r>
                          <m:rPr>
                            <m:nor/>
                          </m:rPr>
                          <a:rPr lang="en-US" b="0" i="0" dirty="0" smtClean="0">
                            <a:solidFill>
                              <a:schemeClr val="tx1"/>
                            </a:solidFill>
                          </a:rPr>
                          <m:t>z</m:t>
                        </m:r>
                        <m:r>
                          <m:rPr>
                            <m:nor/>
                          </m:rPr>
                          <a:rPr lang="en-US" dirty="0" smtClean="0">
                            <a:solidFill>
                              <a:schemeClr val="tx1"/>
                            </a:solidFill>
                          </a:rPr>
                          <m:t>,</m:t>
                        </m:r>
                        <m:r>
                          <m:rPr>
                            <m:nor/>
                          </m:rPr>
                          <a:rPr lang="en-US" dirty="0" smtClean="0">
                            <a:solidFill>
                              <a:schemeClr val="tx1"/>
                            </a:solidFill>
                          </a:rPr>
                          <m:t>T</m:t>
                        </m:r>
                        <m:r>
                          <m:rPr>
                            <m:nor/>
                          </m:rPr>
                          <a:rPr lang="en-US" dirty="0" smtClean="0">
                            <a:solidFill>
                              <a:schemeClr val="tx1"/>
                            </a:solidFill>
                          </a:rPr>
                          <m:t>=1] – </m:t>
                        </m:r>
                        <m:r>
                          <m:rPr>
                            <m:nor/>
                          </m:rPr>
                          <a:rPr lang="en-US" dirty="0" smtClean="0">
                            <a:solidFill>
                              <a:schemeClr val="tx1"/>
                            </a:solidFill>
                          </a:rPr>
                          <m:t>E</m:t>
                        </m:r>
                        <m:r>
                          <m:rPr>
                            <m:nor/>
                          </m:rPr>
                          <a:rPr lang="en-US" dirty="0" smtClean="0">
                            <a:solidFill>
                              <a:schemeClr val="tx1"/>
                            </a:solidFill>
                          </a:rPr>
                          <m:t>[</m:t>
                        </m:r>
                        <m:r>
                          <m:rPr>
                            <m:nor/>
                          </m:rPr>
                          <a:rPr lang="en-US" dirty="0" smtClean="0">
                            <a:solidFill>
                              <a:schemeClr val="tx1"/>
                            </a:solidFill>
                          </a:rPr>
                          <m:t>Y</m:t>
                        </m:r>
                        <m:r>
                          <m:rPr>
                            <m:nor/>
                          </m:rPr>
                          <a:rPr lang="en-US" dirty="0" smtClean="0">
                            <a:solidFill>
                              <a:schemeClr val="tx1"/>
                            </a:solidFill>
                          </a:rPr>
                          <m:t> | </m:t>
                        </m:r>
                        <m:r>
                          <m:rPr>
                            <m:nor/>
                          </m:rPr>
                          <a:rPr lang="en-US" b="1" dirty="0" smtClean="0">
                            <a:solidFill>
                              <a:schemeClr val="tx1"/>
                            </a:solidFill>
                          </a:rPr>
                          <m:t>Z</m:t>
                        </m:r>
                        <m:r>
                          <m:rPr>
                            <m:nor/>
                          </m:rPr>
                          <a:rPr lang="en-US" b="0" i="0" dirty="0" smtClean="0">
                            <a:solidFill>
                              <a:schemeClr val="tx1"/>
                            </a:solidFill>
                          </a:rPr>
                          <m:t>=</m:t>
                        </m:r>
                        <m:r>
                          <m:rPr>
                            <m:nor/>
                          </m:rPr>
                          <a:rPr lang="en-US" b="0" i="0" dirty="0" smtClean="0">
                            <a:solidFill>
                              <a:schemeClr val="tx1"/>
                            </a:solidFill>
                          </a:rPr>
                          <m:t>z</m:t>
                        </m:r>
                        <m:r>
                          <m:rPr>
                            <m:nor/>
                          </m:rPr>
                          <a:rPr lang="en-US" dirty="0" smtClean="0">
                            <a:solidFill>
                              <a:schemeClr val="tx1"/>
                            </a:solidFill>
                          </a:rPr>
                          <m:t>,</m:t>
                        </m:r>
                        <m:r>
                          <m:rPr>
                            <m:nor/>
                          </m:rPr>
                          <a:rPr lang="en-US" dirty="0" smtClean="0">
                            <a:solidFill>
                              <a:schemeClr val="tx1"/>
                            </a:solidFill>
                          </a:rPr>
                          <m:t>T</m:t>
                        </m:r>
                        <m:r>
                          <m:rPr>
                            <m:nor/>
                          </m:rPr>
                          <a:rPr lang="en-US" dirty="0" smtClean="0">
                            <a:solidFill>
                              <a:schemeClr val="tx1"/>
                            </a:solidFill>
                          </a:rPr>
                          <m:t>=0]</m:t>
                        </m:r>
                        <m:r>
                          <a:rPr lang="en-US" b="0" i="0" dirty="0" smtClean="0">
                            <a:solidFill>
                              <a:schemeClr val="tx1"/>
                            </a:solidFill>
                            <a:latin typeface="Cambria Math" panose="02040503050406030204" pitchFamily="18" charset="0"/>
                          </a:rPr>
                          <m:t>) </m:t>
                        </m:r>
                        <m:r>
                          <m:rPr>
                            <m:sty m:val="p"/>
                          </m:rPr>
                          <a:rPr lang="en-US" b="0" i="0" dirty="0" smtClean="0">
                            <a:latin typeface="Cambria Math" panose="02040503050406030204" pitchFamily="18" charset="0"/>
                          </a:rPr>
                          <m:t>P</m:t>
                        </m:r>
                        <m:r>
                          <a:rPr lang="en-US" b="0" i="0" dirty="0" smtClean="0">
                            <a:latin typeface="Cambria Math" panose="02040503050406030204" pitchFamily="18" charset="0"/>
                          </a:rPr>
                          <m:t>(</m:t>
                        </m:r>
                        <m:r>
                          <a:rPr lang="en-US" b="1" i="0" dirty="0" smtClean="0">
                            <a:latin typeface="Cambria Math" panose="02040503050406030204" pitchFamily="18" charset="0"/>
                          </a:rPr>
                          <m:t>𝐙</m:t>
                        </m:r>
                        <m:r>
                          <a:rPr lang="en-US" b="0" i="0" dirty="0" smtClean="0">
                            <a:latin typeface="Cambria Math" panose="02040503050406030204" pitchFamily="18" charset="0"/>
                          </a:rPr>
                          <m:t>=</m:t>
                        </m:r>
                        <m:r>
                          <m:rPr>
                            <m:sty m:val="p"/>
                          </m:rPr>
                          <a:rPr lang="en-US" b="0" i="0" dirty="0" smtClean="0">
                            <a:latin typeface="Cambria Math" panose="02040503050406030204" pitchFamily="18" charset="0"/>
                          </a:rPr>
                          <m:t>z</m:t>
                        </m:r>
                        <m:r>
                          <a:rPr lang="en-US" b="0" i="0" dirty="0" smtClean="0">
                            <a:latin typeface="Cambria Math" panose="02040503050406030204" pitchFamily="18" charset="0"/>
                          </a:rPr>
                          <m:t>)</m:t>
                        </m:r>
                      </m:e>
                    </m:nary>
                  </m:oMath>
                </a14:m>
                <a:endParaRPr lang="en-US" dirty="0"/>
              </a:p>
            </p:txBody>
          </p:sp>
        </mc:Choice>
        <mc:Fallback xmlns="">
          <p:sp>
            <p:nvSpPr>
              <p:cNvPr id="17" name="TextBox 16">
                <a:extLst>
                  <a:ext uri="{FF2B5EF4-FFF2-40B4-BE49-F238E27FC236}">
                    <a16:creationId xmlns:a16="http://schemas.microsoft.com/office/drawing/2014/main" id="{78590AB3-4A95-7D41-864F-D378DD470FD9}"/>
                  </a:ext>
                </a:extLst>
              </p:cNvPr>
              <p:cNvSpPr txBox="1">
                <a:spLocks noRot="1" noChangeAspect="1" noMove="1" noResize="1" noEditPoints="1" noAdjustHandles="1" noChangeArrowheads="1" noChangeShapeType="1" noTextEdit="1"/>
              </p:cNvSpPr>
              <p:nvPr/>
            </p:nvSpPr>
            <p:spPr>
              <a:xfrm>
                <a:off x="3667260" y="1178806"/>
                <a:ext cx="5441233" cy="400110"/>
              </a:xfrm>
              <a:prstGeom prst="rect">
                <a:avLst/>
              </a:prstGeom>
              <a:blipFill>
                <a:blip r:embed="rId3"/>
                <a:stretch>
                  <a:fillRect l="-1166" t="-103125" b="-171875"/>
                </a:stretch>
              </a:blipFill>
            </p:spPr>
            <p:txBody>
              <a:bodyPr/>
              <a:lstStyle/>
              <a:p>
                <a:r>
                  <a:rPr lang="en-US">
                    <a:noFill/>
                  </a:rPr>
                  <a:t> </a:t>
                </a:r>
              </a:p>
            </p:txBody>
          </p:sp>
        </mc:Fallback>
      </mc:AlternateContent>
      <p:sp>
        <p:nvSpPr>
          <p:cNvPr id="21" name="TextBox 20">
            <a:extLst>
              <a:ext uri="{FF2B5EF4-FFF2-40B4-BE49-F238E27FC236}">
                <a16:creationId xmlns="" xmlns:a16="http://schemas.microsoft.com/office/drawing/2014/main" id="{5D3C4411-454F-FB4B-8050-01699442D243}"/>
              </a:ext>
            </a:extLst>
          </p:cNvPr>
          <p:cNvSpPr txBox="1"/>
          <p:nvPr/>
        </p:nvSpPr>
        <p:spPr>
          <a:xfrm>
            <a:off x="92865" y="1204319"/>
            <a:ext cx="2143536" cy="384721"/>
          </a:xfrm>
          <a:prstGeom prst="rect">
            <a:avLst/>
          </a:prstGeom>
          <a:noFill/>
        </p:spPr>
        <p:txBody>
          <a:bodyPr wrap="none" rtlCol="0">
            <a:spAutoFit/>
          </a:bodyPr>
          <a:lstStyle/>
          <a:p>
            <a:r>
              <a:rPr lang="en-US" dirty="0"/>
              <a:t>E[Y|T=1] – E[Y|T=0]</a:t>
            </a:r>
          </a:p>
        </p:txBody>
      </p:sp>
      <p:sp>
        <p:nvSpPr>
          <p:cNvPr id="11" name="TextBox 10">
            <a:extLst>
              <a:ext uri="{FF2B5EF4-FFF2-40B4-BE49-F238E27FC236}">
                <a16:creationId xmlns="" xmlns:a16="http://schemas.microsoft.com/office/drawing/2014/main" id="{C806E4EB-F373-EA43-8F20-AD75B5B009C3}"/>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Tree>
    <p:extLst>
      <p:ext uri="{BB962C8B-B14F-4D97-AF65-F5344CB8AC3E}">
        <p14:creationId xmlns:p14="http://schemas.microsoft.com/office/powerpoint/2010/main" val="172974684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706E355-E4FB-B148-A5C0-B16BF5D6946E}"/>
              </a:ext>
            </a:extLst>
          </p:cNvPr>
          <p:cNvSpPr>
            <a:spLocks noGrp="1"/>
          </p:cNvSpPr>
          <p:nvPr>
            <p:ph type="title"/>
          </p:nvPr>
        </p:nvSpPr>
        <p:spPr/>
        <p:txBody>
          <a:bodyPr/>
          <a:lstStyle/>
          <a:p>
            <a:r>
              <a:rPr lang="en-US" dirty="0"/>
              <a:t>Rewriting Query to Remove Bias</a:t>
            </a:r>
          </a:p>
        </p:txBody>
      </p:sp>
      <p:sp>
        <p:nvSpPr>
          <p:cNvPr id="14" name="Rectangle 13">
            <a:extLst>
              <a:ext uri="{FF2B5EF4-FFF2-40B4-BE49-F238E27FC236}">
                <a16:creationId xmlns="" xmlns:a16="http://schemas.microsoft.com/office/drawing/2014/main" id="{138515AE-E70B-B44D-B030-D0E7EFA6905A}"/>
              </a:ext>
            </a:extLst>
          </p:cNvPr>
          <p:cNvSpPr/>
          <p:nvPr/>
        </p:nvSpPr>
        <p:spPr>
          <a:xfrm>
            <a:off x="4961101" y="1948664"/>
            <a:ext cx="3930408" cy="2839239"/>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1800" b="1" dirty="0">
                <a:solidFill>
                  <a:schemeClr val="tx1"/>
                </a:solidFill>
              </a:rPr>
              <a:t>Rewritten Query:</a:t>
            </a:r>
          </a:p>
          <a:p>
            <a:endParaRPr lang="en-US" sz="1000" dirty="0">
              <a:solidFill>
                <a:srgbClr val="0433FF"/>
              </a:solidFill>
              <a:latin typeface="Helvetica" pitchFamily="2" charset="0"/>
            </a:endParaRPr>
          </a:p>
          <a:p>
            <a:r>
              <a:rPr lang="en-US" sz="1000" dirty="0">
                <a:solidFill>
                  <a:srgbClr val="0433FF"/>
                </a:solidFill>
                <a:latin typeface="Helvetica" pitchFamily="2" charset="0"/>
              </a:rPr>
              <a:t>WITH </a:t>
            </a:r>
            <a:r>
              <a:rPr lang="en-US" sz="1000" dirty="0">
                <a:solidFill>
                  <a:srgbClr val="00A600"/>
                </a:solidFill>
                <a:latin typeface="Helvetica" pitchFamily="2" charset="0"/>
              </a:rPr>
              <a:t>Blocks </a:t>
            </a:r>
            <a:r>
              <a:rPr lang="en-US" sz="1000" dirty="0">
                <a:solidFill>
                  <a:srgbClr val="0433FF"/>
                </a:solidFill>
                <a:latin typeface="Helvetica" pitchFamily="2" charset="0"/>
              </a:rPr>
              <a:t>AS</a:t>
            </a:r>
            <a:r>
              <a:rPr lang="en-US" sz="1000" dirty="0">
                <a:solidFill>
                  <a:srgbClr val="000000"/>
                </a:solidFill>
                <a:latin typeface="Helvetica" pitchFamily="2" charset="0"/>
              </a:rPr>
              <a:t>(</a:t>
            </a:r>
            <a:endParaRPr lang="en-US" sz="1000" dirty="0">
              <a:solidFill>
                <a:srgbClr val="0433FF"/>
              </a:solidFill>
              <a:latin typeface="Helvetica" pitchFamily="2" charset="0"/>
            </a:endParaRPr>
          </a:p>
          <a:p>
            <a:pPr lvl="1"/>
            <a:r>
              <a:rPr lang="en-US" sz="1000" dirty="0">
                <a:solidFill>
                  <a:srgbClr val="0433FF"/>
                </a:solidFill>
                <a:latin typeface="Helvetica" pitchFamily="2" charset="0"/>
              </a:rPr>
              <a:t>SELECT </a:t>
            </a:r>
            <a:r>
              <a:rPr lang="en-US" sz="1000" dirty="0" err="1">
                <a:latin typeface="Helvetica" pitchFamily="2" charset="0"/>
              </a:rPr>
              <a:t>Carrier,</a:t>
            </a:r>
            <a:r>
              <a:rPr lang="en-US" sz="1000" b="1" dirty="0" err="1">
                <a:latin typeface="Helvetica" pitchFamily="2" charset="0"/>
              </a:rPr>
              <a:t>Z</a:t>
            </a:r>
            <a:r>
              <a:rPr lang="en-US" sz="1000" dirty="0">
                <a:latin typeface="Helvetica" pitchFamily="2" charset="0"/>
              </a:rPr>
              <a:t>, </a:t>
            </a:r>
            <a:r>
              <a:rPr lang="en-US" sz="1000" dirty="0" err="1">
                <a:solidFill>
                  <a:srgbClr val="FF2600"/>
                </a:solidFill>
                <a:latin typeface="Helvetica" pitchFamily="2" charset="0"/>
              </a:rPr>
              <a:t>avg</a:t>
            </a:r>
            <a:r>
              <a:rPr lang="en-US" sz="1000" dirty="0">
                <a:latin typeface="Helvetica" pitchFamily="2" charset="0"/>
              </a:rPr>
              <a:t>(Delayed) </a:t>
            </a:r>
            <a:r>
              <a:rPr lang="en-US" sz="1000" dirty="0">
                <a:solidFill>
                  <a:srgbClr val="0433FF"/>
                </a:solidFill>
                <a:latin typeface="Helvetica" pitchFamily="2" charset="0"/>
              </a:rPr>
              <a:t>AS </a:t>
            </a:r>
            <a:r>
              <a:rPr lang="en-US" sz="1000" dirty="0" err="1">
                <a:solidFill>
                  <a:srgbClr val="00A600"/>
                </a:solidFill>
                <a:latin typeface="Helvetica" pitchFamily="2" charset="0"/>
              </a:rPr>
              <a:t>Avge</a:t>
            </a:r>
            <a:endParaRPr lang="en-US" sz="1000" dirty="0">
              <a:latin typeface="Helvetica" pitchFamily="2" charset="0"/>
            </a:endParaRPr>
          </a:p>
          <a:p>
            <a:pPr lvl="1"/>
            <a:r>
              <a:rPr lang="en-US" sz="1000" dirty="0">
                <a:solidFill>
                  <a:srgbClr val="0433FF"/>
                </a:solidFill>
                <a:latin typeface="Helvetica" pitchFamily="2" charset="0"/>
              </a:rPr>
              <a:t>FROM </a:t>
            </a:r>
            <a:r>
              <a:rPr lang="en-US" sz="1000" dirty="0" err="1">
                <a:solidFill>
                  <a:srgbClr val="00A600"/>
                </a:solidFill>
                <a:latin typeface="Helvetica" pitchFamily="2" charset="0"/>
              </a:rPr>
              <a:t>FlightData</a:t>
            </a:r>
            <a:endParaRPr lang="en-US" sz="1000" dirty="0">
              <a:solidFill>
                <a:srgbClr val="00A600"/>
              </a:solidFill>
              <a:latin typeface="Helvetica" pitchFamily="2" charset="0"/>
            </a:endParaRPr>
          </a:p>
          <a:p>
            <a:pPr lvl="1"/>
            <a:r>
              <a:rPr lang="en-US" sz="1000" dirty="0">
                <a:solidFill>
                  <a:srgbClr val="0433FF"/>
                </a:solidFill>
                <a:latin typeface="Helvetica" pitchFamily="2" charset="0"/>
              </a:rPr>
              <a:t>WHERE </a:t>
            </a:r>
            <a:r>
              <a:rPr lang="en-US" sz="1000" dirty="0">
                <a:latin typeface="Helvetica" pitchFamily="2" charset="0"/>
              </a:rPr>
              <a:t>Carrier </a:t>
            </a:r>
            <a:r>
              <a:rPr lang="en-US" sz="1000" dirty="0">
                <a:solidFill>
                  <a:srgbClr val="0433FF"/>
                </a:solidFill>
                <a:latin typeface="Helvetica" pitchFamily="2" charset="0"/>
              </a:rPr>
              <a:t>in </a:t>
            </a:r>
            <a:r>
              <a:rPr lang="en-US" sz="1000" dirty="0">
                <a:latin typeface="Helvetica" pitchFamily="2" charset="0"/>
              </a:rPr>
              <a:t>('AA ','UA ‘) </a:t>
            </a:r>
          </a:p>
          <a:p>
            <a:pPr lvl="1"/>
            <a:r>
              <a:rPr lang="en-US" sz="1000" dirty="0">
                <a:solidFill>
                  <a:srgbClr val="0433FF"/>
                </a:solidFill>
                <a:latin typeface="Helvetica" pitchFamily="2" charset="0"/>
              </a:rPr>
              <a:t>GROUP BY </a:t>
            </a:r>
            <a:r>
              <a:rPr lang="en-US" sz="1000" dirty="0" err="1">
                <a:latin typeface="Helvetica" pitchFamily="2" charset="0"/>
              </a:rPr>
              <a:t>Carrier,</a:t>
            </a:r>
            <a:r>
              <a:rPr lang="en-US" sz="1000" b="1" dirty="0" err="1">
                <a:latin typeface="Helvetica" pitchFamily="2" charset="0"/>
              </a:rPr>
              <a:t>Z</a:t>
            </a:r>
            <a:r>
              <a:rPr lang="en-US" sz="1000" dirty="0">
                <a:latin typeface="Helvetica" pitchFamily="2" charset="0"/>
              </a:rPr>
              <a:t>),</a:t>
            </a:r>
          </a:p>
          <a:p>
            <a:r>
              <a:rPr lang="en-US" sz="1000" dirty="0">
                <a:solidFill>
                  <a:srgbClr val="00A600"/>
                </a:solidFill>
                <a:latin typeface="Helvetica" pitchFamily="2" charset="0"/>
              </a:rPr>
              <a:t>Weights </a:t>
            </a:r>
            <a:r>
              <a:rPr lang="en-US" sz="1000" dirty="0">
                <a:solidFill>
                  <a:srgbClr val="0433FF"/>
                </a:solidFill>
                <a:latin typeface="Helvetica" pitchFamily="2" charset="0"/>
              </a:rPr>
              <a:t>AS</a:t>
            </a:r>
            <a:r>
              <a:rPr lang="en-US" sz="1000" dirty="0">
                <a:solidFill>
                  <a:srgbClr val="000000"/>
                </a:solidFill>
                <a:latin typeface="Helvetica" pitchFamily="2" charset="0"/>
              </a:rPr>
              <a:t>(</a:t>
            </a:r>
            <a:endParaRPr lang="en-US" sz="1000" dirty="0">
              <a:solidFill>
                <a:srgbClr val="0433FF"/>
              </a:solidFill>
              <a:latin typeface="Helvetica" pitchFamily="2" charset="0"/>
            </a:endParaRPr>
          </a:p>
          <a:p>
            <a:pPr lvl="1"/>
            <a:r>
              <a:rPr lang="en-US" sz="1000" dirty="0">
                <a:solidFill>
                  <a:srgbClr val="0433FF"/>
                </a:solidFill>
                <a:latin typeface="Helvetica" pitchFamily="2" charset="0"/>
              </a:rPr>
              <a:t>SELECT </a:t>
            </a:r>
            <a:r>
              <a:rPr lang="en-US" sz="1000" b="1" dirty="0">
                <a:latin typeface="Helvetica" pitchFamily="2" charset="0"/>
              </a:rPr>
              <a:t>Z</a:t>
            </a:r>
            <a:r>
              <a:rPr lang="en-US" sz="1000" dirty="0">
                <a:latin typeface="Helvetica" pitchFamily="2" charset="0"/>
              </a:rPr>
              <a:t>, </a:t>
            </a:r>
            <a:r>
              <a:rPr lang="en-US" sz="1000" dirty="0">
                <a:solidFill>
                  <a:srgbClr val="FF2600"/>
                </a:solidFill>
                <a:latin typeface="Helvetica" pitchFamily="2" charset="0"/>
              </a:rPr>
              <a:t>count </a:t>
            </a:r>
            <a:r>
              <a:rPr lang="en-US" sz="1000" dirty="0">
                <a:latin typeface="Helvetica" pitchFamily="2" charset="0"/>
              </a:rPr>
              <a:t>(*)/</a:t>
            </a:r>
            <a:r>
              <a:rPr lang="en-US" sz="1000" dirty="0">
                <a:solidFill>
                  <a:srgbClr val="00A600"/>
                </a:solidFill>
                <a:latin typeface="Helvetica" pitchFamily="2" charset="0"/>
              </a:rPr>
              <a:t>n </a:t>
            </a:r>
            <a:r>
              <a:rPr lang="en-US" sz="1000" dirty="0">
                <a:solidFill>
                  <a:srgbClr val="0433FF"/>
                </a:solidFill>
                <a:latin typeface="Helvetica" pitchFamily="2" charset="0"/>
              </a:rPr>
              <a:t>AS </a:t>
            </a:r>
            <a:r>
              <a:rPr lang="en-US" sz="1000" dirty="0">
                <a:solidFill>
                  <a:srgbClr val="00A600"/>
                </a:solidFill>
                <a:latin typeface="Helvetica" pitchFamily="2" charset="0"/>
              </a:rPr>
              <a:t>W</a:t>
            </a:r>
            <a:endParaRPr lang="en-US" sz="1000" dirty="0">
              <a:latin typeface="Helvetica" pitchFamily="2" charset="0"/>
            </a:endParaRPr>
          </a:p>
          <a:p>
            <a:pPr lvl="1"/>
            <a:r>
              <a:rPr lang="en-US" sz="1000" dirty="0">
                <a:solidFill>
                  <a:srgbClr val="0433FF"/>
                </a:solidFill>
                <a:latin typeface="Helvetica" pitchFamily="2" charset="0"/>
              </a:rPr>
              <a:t>FROM </a:t>
            </a:r>
            <a:r>
              <a:rPr lang="en-US" sz="1000" dirty="0" err="1">
                <a:solidFill>
                  <a:srgbClr val="00A600"/>
                </a:solidFill>
                <a:latin typeface="Helvetica" pitchFamily="2" charset="0"/>
              </a:rPr>
              <a:t>FlightData</a:t>
            </a:r>
            <a:endParaRPr lang="en-US" sz="1000" dirty="0">
              <a:solidFill>
                <a:srgbClr val="00A600"/>
              </a:solidFill>
              <a:latin typeface="Helvetica" pitchFamily="2" charset="0"/>
            </a:endParaRPr>
          </a:p>
          <a:p>
            <a:pPr lvl="1"/>
            <a:r>
              <a:rPr lang="en-US" sz="1000" dirty="0">
                <a:solidFill>
                  <a:srgbClr val="0433FF"/>
                </a:solidFill>
                <a:latin typeface="Helvetica" pitchFamily="2" charset="0"/>
              </a:rPr>
              <a:t>WHERE </a:t>
            </a:r>
            <a:r>
              <a:rPr lang="en-US" sz="1000" dirty="0">
                <a:solidFill>
                  <a:srgbClr val="00A600"/>
                </a:solidFill>
                <a:latin typeface="Helvetica" pitchFamily="2" charset="0"/>
              </a:rPr>
              <a:t>Carrier </a:t>
            </a:r>
            <a:r>
              <a:rPr lang="en-US" sz="1000" dirty="0">
                <a:solidFill>
                  <a:srgbClr val="0433FF"/>
                </a:solidFill>
                <a:latin typeface="Helvetica" pitchFamily="2" charset="0"/>
              </a:rPr>
              <a:t>in </a:t>
            </a:r>
            <a:r>
              <a:rPr lang="en-US" sz="1000" dirty="0">
                <a:latin typeface="Helvetica" pitchFamily="2" charset="0"/>
              </a:rPr>
              <a:t>('AA ','UA ‘)  </a:t>
            </a:r>
          </a:p>
          <a:p>
            <a:pPr lvl="1"/>
            <a:r>
              <a:rPr lang="en-US" sz="1000" dirty="0">
                <a:solidFill>
                  <a:srgbClr val="0433FF"/>
                </a:solidFill>
                <a:latin typeface="Helvetica" pitchFamily="2" charset="0"/>
              </a:rPr>
              <a:t>GROUP BY</a:t>
            </a:r>
            <a:endParaRPr lang="en-US" sz="1000" b="1" dirty="0">
              <a:latin typeface="Helvetica" pitchFamily="2" charset="0"/>
            </a:endParaRPr>
          </a:p>
          <a:p>
            <a:pPr lvl="1"/>
            <a:r>
              <a:rPr lang="en-US" sz="1000" dirty="0">
                <a:solidFill>
                  <a:srgbClr val="0433FF"/>
                </a:solidFill>
                <a:latin typeface="Helvetica" pitchFamily="2" charset="0"/>
              </a:rPr>
              <a:t>HAVING </a:t>
            </a:r>
            <a:r>
              <a:rPr lang="en-US" sz="1000" dirty="0">
                <a:solidFill>
                  <a:srgbClr val="FF2600"/>
                </a:solidFill>
                <a:latin typeface="Helvetica" pitchFamily="2" charset="0"/>
              </a:rPr>
              <a:t>count </a:t>
            </a:r>
            <a:r>
              <a:rPr lang="en-US" sz="1000" dirty="0">
                <a:solidFill>
                  <a:srgbClr val="000000"/>
                </a:solidFill>
                <a:latin typeface="Helvetica" pitchFamily="2" charset="0"/>
              </a:rPr>
              <a:t>( </a:t>
            </a:r>
            <a:r>
              <a:rPr lang="en-US" sz="1000" dirty="0">
                <a:solidFill>
                  <a:srgbClr val="0433FF"/>
                </a:solidFill>
                <a:latin typeface="Helvetica" pitchFamily="2" charset="0"/>
              </a:rPr>
              <a:t>DISTINCT </a:t>
            </a:r>
            <a:r>
              <a:rPr lang="en-US" sz="1000" dirty="0">
                <a:solidFill>
                  <a:srgbClr val="000000"/>
                </a:solidFill>
                <a:latin typeface="Helvetica" pitchFamily="2" charset="0"/>
              </a:rPr>
              <a:t>Carrier)=2)),</a:t>
            </a:r>
            <a:endParaRPr lang="en-US" sz="1000" dirty="0">
              <a:solidFill>
                <a:srgbClr val="0433FF"/>
              </a:solidFill>
              <a:latin typeface="Helvetica" pitchFamily="2" charset="0"/>
            </a:endParaRPr>
          </a:p>
          <a:p>
            <a:r>
              <a:rPr lang="en-US" sz="1000" dirty="0">
                <a:solidFill>
                  <a:srgbClr val="0433FF"/>
                </a:solidFill>
                <a:latin typeface="Helvetica" pitchFamily="2" charset="0"/>
              </a:rPr>
              <a:t>SELECT </a:t>
            </a:r>
            <a:r>
              <a:rPr lang="en-US" sz="1000" dirty="0" err="1">
                <a:latin typeface="Helvetica" pitchFamily="2" charset="0"/>
              </a:rPr>
              <a:t>Carrier,</a:t>
            </a:r>
            <a:r>
              <a:rPr lang="en-US" sz="1000" dirty="0" err="1">
                <a:solidFill>
                  <a:srgbClr val="FF2600"/>
                </a:solidFill>
                <a:latin typeface="Helvetica" pitchFamily="2" charset="0"/>
              </a:rPr>
              <a:t>sum</a:t>
            </a:r>
            <a:r>
              <a:rPr lang="en-US" sz="1000" dirty="0">
                <a:latin typeface="Helvetica" pitchFamily="2" charset="0"/>
              </a:rPr>
              <a:t>( </a:t>
            </a:r>
            <a:r>
              <a:rPr lang="en-US" sz="1000" dirty="0" err="1">
                <a:solidFill>
                  <a:srgbClr val="00A600"/>
                </a:solidFill>
                <a:latin typeface="Helvetica" pitchFamily="2" charset="0"/>
              </a:rPr>
              <a:t>Avge</a:t>
            </a:r>
            <a:r>
              <a:rPr lang="en-US" sz="1000" dirty="0">
                <a:solidFill>
                  <a:srgbClr val="00A600"/>
                </a:solidFill>
                <a:latin typeface="Helvetica" pitchFamily="2" charset="0"/>
              </a:rPr>
              <a:t> </a:t>
            </a:r>
            <a:r>
              <a:rPr lang="en-US" sz="1000" dirty="0">
                <a:latin typeface="Helvetica" pitchFamily="2" charset="0"/>
              </a:rPr>
              <a:t>* </a:t>
            </a:r>
            <a:r>
              <a:rPr lang="en-US" sz="1000" dirty="0">
                <a:solidFill>
                  <a:srgbClr val="00A600"/>
                </a:solidFill>
                <a:latin typeface="Helvetica" pitchFamily="2" charset="0"/>
              </a:rPr>
              <a:t>W</a:t>
            </a:r>
            <a:r>
              <a:rPr lang="en-US" sz="1000" dirty="0">
                <a:latin typeface="Helvetica" pitchFamily="2" charset="0"/>
              </a:rPr>
              <a:t>)</a:t>
            </a:r>
          </a:p>
          <a:p>
            <a:r>
              <a:rPr lang="en-US" sz="1000" dirty="0">
                <a:solidFill>
                  <a:srgbClr val="0433FF"/>
                </a:solidFill>
                <a:latin typeface="Helvetica" pitchFamily="2" charset="0"/>
              </a:rPr>
              <a:t>FROM </a:t>
            </a:r>
            <a:r>
              <a:rPr lang="en-US" sz="1000" dirty="0">
                <a:solidFill>
                  <a:srgbClr val="00A600"/>
                </a:solidFill>
                <a:latin typeface="Helvetica" pitchFamily="2" charset="0"/>
              </a:rPr>
              <a:t>Blocks </a:t>
            </a:r>
            <a:r>
              <a:rPr lang="en-US" sz="1000" dirty="0">
                <a:solidFill>
                  <a:srgbClr val="000000"/>
                </a:solidFill>
                <a:latin typeface="Helvetica" pitchFamily="2" charset="0"/>
              </a:rPr>
              <a:t>, </a:t>
            </a:r>
            <a:r>
              <a:rPr lang="en-US" sz="1000" dirty="0">
                <a:solidFill>
                  <a:srgbClr val="00A600"/>
                </a:solidFill>
                <a:latin typeface="Helvetica" pitchFamily="2" charset="0"/>
              </a:rPr>
              <a:t>Weights</a:t>
            </a:r>
          </a:p>
          <a:p>
            <a:r>
              <a:rPr lang="en-US" sz="1000" dirty="0">
                <a:solidFill>
                  <a:srgbClr val="0433FF"/>
                </a:solidFill>
                <a:latin typeface="Helvetica" pitchFamily="2" charset="0"/>
              </a:rPr>
              <a:t>WHERE </a:t>
            </a:r>
            <a:r>
              <a:rPr lang="en-US" sz="1000" dirty="0">
                <a:solidFill>
                  <a:srgbClr val="00A600"/>
                </a:solidFill>
                <a:latin typeface="Helvetica" pitchFamily="2" charset="0"/>
              </a:rPr>
              <a:t>Blocks </a:t>
            </a:r>
            <a:r>
              <a:rPr lang="en-US" sz="1000" dirty="0">
                <a:latin typeface="Helvetica" pitchFamily="2" charset="0"/>
              </a:rPr>
              <a:t>.</a:t>
            </a:r>
            <a:r>
              <a:rPr lang="en-US" sz="1000" b="1" dirty="0">
                <a:latin typeface="Helvetica" pitchFamily="2" charset="0"/>
              </a:rPr>
              <a:t>Z</a:t>
            </a:r>
            <a:r>
              <a:rPr lang="en-US" sz="1000" dirty="0">
                <a:latin typeface="Helvetica" pitchFamily="2" charset="0"/>
              </a:rPr>
              <a:t> = </a:t>
            </a:r>
            <a:r>
              <a:rPr lang="en-US" sz="1000" dirty="0">
                <a:solidFill>
                  <a:srgbClr val="00A600"/>
                </a:solidFill>
                <a:latin typeface="Helvetica" pitchFamily="2" charset="0"/>
              </a:rPr>
              <a:t>Weights </a:t>
            </a:r>
            <a:r>
              <a:rPr lang="en-US" sz="1000" dirty="0">
                <a:latin typeface="Helvetica" pitchFamily="2" charset="0"/>
              </a:rPr>
              <a:t>.</a:t>
            </a:r>
            <a:r>
              <a:rPr lang="en-US" sz="1000" b="1" dirty="0">
                <a:latin typeface="Helvetica" pitchFamily="2" charset="0"/>
              </a:rPr>
              <a:t>Z</a:t>
            </a:r>
          </a:p>
          <a:p>
            <a:r>
              <a:rPr lang="en-US" sz="1050" dirty="0">
                <a:solidFill>
                  <a:srgbClr val="0433FF"/>
                </a:solidFill>
                <a:latin typeface="Helvetica" pitchFamily="2" charset="0"/>
              </a:rPr>
              <a:t>GROUP BY </a:t>
            </a:r>
            <a:r>
              <a:rPr lang="en-US" sz="1050" dirty="0">
                <a:solidFill>
                  <a:srgbClr val="000000"/>
                </a:solidFill>
                <a:latin typeface="Helvetica" pitchFamily="2" charset="0"/>
              </a:rPr>
              <a:t>Carrier</a:t>
            </a:r>
            <a:endParaRPr lang="en-US" sz="1050" dirty="0">
              <a:solidFill>
                <a:srgbClr val="0433FF"/>
              </a:solidFill>
              <a:latin typeface="Helvetica" pitchFamily="2" charset="0"/>
            </a:endParaRPr>
          </a:p>
        </p:txBody>
      </p:sp>
      <p:sp>
        <p:nvSpPr>
          <p:cNvPr id="12" name="Right Arrow 11">
            <a:extLst>
              <a:ext uri="{FF2B5EF4-FFF2-40B4-BE49-F238E27FC236}">
                <a16:creationId xmlns="" xmlns:a16="http://schemas.microsoft.com/office/drawing/2014/main" id="{DBB454AB-E10E-E54F-8B6B-D822E7F6040E}"/>
              </a:ext>
            </a:extLst>
          </p:cNvPr>
          <p:cNvSpPr/>
          <p:nvPr/>
        </p:nvSpPr>
        <p:spPr>
          <a:xfrm>
            <a:off x="3118831" y="2330660"/>
            <a:ext cx="1381732" cy="940599"/>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Rewriting</a:t>
            </a:r>
            <a:endParaRPr lang="en-US" sz="1600" b="1" dirty="0">
              <a:solidFill>
                <a:schemeClr val="tx1"/>
              </a:solidFill>
            </a:endParaRPr>
          </a:p>
        </p:txBody>
      </p:sp>
      <p:sp>
        <p:nvSpPr>
          <p:cNvPr id="3" name="Slide Number Placeholder 2">
            <a:extLst>
              <a:ext uri="{FF2B5EF4-FFF2-40B4-BE49-F238E27FC236}">
                <a16:creationId xmlns="" xmlns:a16="http://schemas.microsoft.com/office/drawing/2014/main" id="{D916E18C-9798-DB41-ABA7-1AE22D901C2C}"/>
              </a:ext>
            </a:extLst>
          </p:cNvPr>
          <p:cNvSpPr>
            <a:spLocks noGrp="1"/>
          </p:cNvSpPr>
          <p:nvPr>
            <p:ph type="sldNum" sz="quarter" idx="12"/>
          </p:nvPr>
        </p:nvSpPr>
        <p:spPr/>
        <p:txBody>
          <a:bodyPr/>
          <a:lstStyle/>
          <a:p>
            <a:fld id="{957239CD-2F0E-0D4D-84EB-78B480075DD5}" type="slidenum">
              <a:rPr lang="en-US" smtClean="0"/>
              <a:t>32</a:t>
            </a:fld>
            <a:endParaRPr lang="en-US"/>
          </a:p>
        </p:txBody>
      </p:sp>
      <p:sp>
        <p:nvSpPr>
          <p:cNvPr id="9" name="TextBox 8">
            <a:extLst>
              <a:ext uri="{FF2B5EF4-FFF2-40B4-BE49-F238E27FC236}">
                <a16:creationId xmlns="" xmlns:a16="http://schemas.microsoft.com/office/drawing/2014/main" id="{AB812278-7540-F34A-A1A2-D8358F1A9631}"/>
              </a:ext>
            </a:extLst>
          </p:cNvPr>
          <p:cNvSpPr txBox="1"/>
          <p:nvPr/>
        </p:nvSpPr>
        <p:spPr>
          <a:xfrm flipH="1">
            <a:off x="4136162" y="1579205"/>
            <a:ext cx="4649302" cy="369332"/>
          </a:xfrm>
          <a:prstGeom prst="rect">
            <a:avLst/>
          </a:prstGeom>
          <a:noFill/>
        </p:spPr>
        <p:txBody>
          <a:bodyPr wrap="square" rtlCol="0">
            <a:spAutoFit/>
          </a:bodyPr>
          <a:lstStyle/>
          <a:p>
            <a:r>
              <a:rPr lang="en-US" sz="1800" b="1" dirty="0">
                <a:ea typeface="CMU Typewriter Text" charset="0"/>
                <a:cs typeface="CMU Typewriter Text" charset="0"/>
              </a:rPr>
              <a:t>Z</a:t>
            </a:r>
            <a:r>
              <a:rPr lang="en-US" sz="1800" dirty="0">
                <a:ea typeface="CMU Typewriter Text" charset="0"/>
                <a:cs typeface="CMU Typewriter Text" charset="0"/>
              </a:rPr>
              <a:t>={Airport, Year, Month, Day, Hour}</a:t>
            </a:r>
          </a:p>
        </p:txBody>
      </p:sp>
      <p:sp>
        <p:nvSpPr>
          <p:cNvPr id="16" name="Rectangle 15">
            <a:extLst>
              <a:ext uri="{FF2B5EF4-FFF2-40B4-BE49-F238E27FC236}">
                <a16:creationId xmlns="" xmlns:a16="http://schemas.microsoft.com/office/drawing/2014/main" id="{394A4B4A-5F12-4D4F-B376-A6063E074E31}"/>
              </a:ext>
            </a:extLst>
          </p:cNvPr>
          <p:cNvSpPr/>
          <p:nvPr/>
        </p:nvSpPr>
        <p:spPr>
          <a:xfrm>
            <a:off x="72042" y="2049752"/>
            <a:ext cx="3046789" cy="1882375"/>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pPr>
              <a:lnSpc>
                <a:spcPct val="120000"/>
              </a:lnSpc>
            </a:pPr>
            <a:r>
              <a:rPr lang="en-US" sz="1800" b="1" dirty="0">
                <a:solidFill>
                  <a:schemeClr val="tx1"/>
                </a:solidFill>
              </a:rPr>
              <a:t>OLAP Query:</a:t>
            </a:r>
          </a:p>
          <a:p>
            <a:pPr>
              <a:lnSpc>
                <a:spcPct val="120000"/>
              </a:lnSpc>
            </a:pPr>
            <a:endParaRPr lang="en-US" sz="1600" dirty="0">
              <a:solidFill>
                <a:srgbClr val="0070C0"/>
              </a:solidFill>
            </a:endParaRPr>
          </a:p>
          <a:p>
            <a:pPr>
              <a:lnSpc>
                <a:spcPct val="120000"/>
              </a:lnSpc>
            </a:pPr>
            <a:r>
              <a:rPr lang="en-US" sz="1600" dirty="0">
                <a:solidFill>
                  <a:srgbClr val="0070C0"/>
                </a:solidFill>
              </a:rPr>
              <a:t>SELECT</a:t>
            </a:r>
            <a:r>
              <a:rPr lang="en-US" sz="1600" dirty="0">
                <a:solidFill>
                  <a:srgbClr val="000000"/>
                </a:solidFill>
              </a:rPr>
              <a:t>  </a:t>
            </a:r>
            <a:r>
              <a:rPr lang="en-US" sz="1600" dirty="0" err="1">
                <a:solidFill>
                  <a:srgbClr val="FF66CC"/>
                </a:solidFill>
              </a:rPr>
              <a:t>avg</a:t>
            </a:r>
            <a:r>
              <a:rPr lang="en-US" sz="1600" dirty="0">
                <a:solidFill>
                  <a:srgbClr val="FF66CC"/>
                </a:solidFill>
              </a:rPr>
              <a:t>(</a:t>
            </a:r>
            <a:r>
              <a:rPr lang="en-US" sz="1600" dirty="0"/>
              <a:t>Delayed), Carrier</a:t>
            </a:r>
            <a:r>
              <a:rPr lang="en-US" sz="1600" dirty="0">
                <a:solidFill>
                  <a:srgbClr val="000000"/>
                </a:solidFill>
              </a:rPr>
              <a:t> </a:t>
            </a:r>
            <a:endParaRPr lang="en-US" sz="1600" dirty="0"/>
          </a:p>
          <a:p>
            <a:pPr>
              <a:lnSpc>
                <a:spcPct val="120000"/>
              </a:lnSpc>
            </a:pPr>
            <a:r>
              <a:rPr lang="en-US" sz="1600" dirty="0">
                <a:solidFill>
                  <a:srgbClr val="0070C0"/>
                </a:solidFill>
              </a:rPr>
              <a:t>FROM</a:t>
            </a:r>
            <a:r>
              <a:rPr lang="en-US" sz="1600" dirty="0">
                <a:solidFill>
                  <a:srgbClr val="000000"/>
                </a:solidFill>
              </a:rPr>
              <a:t>     </a:t>
            </a:r>
            <a:r>
              <a:rPr lang="en-US" sz="1600" dirty="0" err="1"/>
              <a:t>Flightdata</a:t>
            </a:r>
            <a:r>
              <a:rPr lang="en-US" sz="1600" dirty="0">
                <a:solidFill>
                  <a:srgbClr val="000000"/>
                </a:solidFill>
              </a:rPr>
              <a:t> </a:t>
            </a:r>
            <a:r>
              <a:rPr lang="en-US" sz="1600" dirty="0"/>
              <a:t/>
            </a:r>
            <a:br>
              <a:rPr lang="en-US" sz="1600" dirty="0"/>
            </a:br>
            <a:r>
              <a:rPr lang="en-US" sz="1600" dirty="0">
                <a:solidFill>
                  <a:srgbClr val="0070C0"/>
                </a:solidFill>
              </a:rPr>
              <a:t>WHERE</a:t>
            </a:r>
            <a:r>
              <a:rPr lang="en-US" sz="1600" dirty="0">
                <a:solidFill>
                  <a:srgbClr val="000000"/>
                </a:solidFill>
              </a:rPr>
              <a:t>    </a:t>
            </a:r>
            <a:r>
              <a:rPr lang="en-US" sz="1600" dirty="0"/>
              <a:t>Carrier</a:t>
            </a:r>
            <a:r>
              <a:rPr lang="en-US" sz="1600" dirty="0">
                <a:solidFill>
                  <a:srgbClr val="000000"/>
                </a:solidFill>
              </a:rPr>
              <a:t> </a:t>
            </a:r>
            <a:r>
              <a:rPr lang="en-US" sz="1600" dirty="0">
                <a:solidFill>
                  <a:srgbClr val="0070C0"/>
                </a:solidFill>
              </a:rPr>
              <a:t>IN</a:t>
            </a:r>
            <a:r>
              <a:rPr lang="en-US" sz="1600" dirty="0">
                <a:solidFill>
                  <a:srgbClr val="000000"/>
                </a:solidFill>
              </a:rPr>
              <a:t>   </a:t>
            </a:r>
            <a:r>
              <a:rPr lang="en-US" sz="1600" dirty="0"/>
              <a:t>(</a:t>
            </a:r>
            <a:r>
              <a:rPr lang="en-US" sz="1600" dirty="0">
                <a:solidFill>
                  <a:srgbClr val="000000"/>
                </a:solidFill>
              </a:rPr>
              <a:t> </a:t>
            </a:r>
            <a:r>
              <a:rPr lang="en-US" sz="1600" dirty="0">
                <a:solidFill>
                  <a:srgbClr val="FF66CC"/>
                </a:solidFill>
              </a:rPr>
              <a:t>'AA', 'UA'</a:t>
            </a:r>
            <a:r>
              <a:rPr lang="en-US" sz="1600" dirty="0">
                <a:solidFill>
                  <a:srgbClr val="000000"/>
                </a:solidFill>
              </a:rPr>
              <a:t> </a:t>
            </a:r>
            <a:r>
              <a:rPr lang="en-US" sz="1600" dirty="0"/>
              <a:t>)</a:t>
            </a:r>
            <a:r>
              <a:rPr lang="en-US" sz="1600" dirty="0">
                <a:solidFill>
                  <a:srgbClr val="000000"/>
                </a:solidFill>
              </a:rPr>
              <a:t> </a:t>
            </a:r>
            <a:r>
              <a:rPr lang="en-US" sz="1600" dirty="0"/>
              <a:t/>
            </a:r>
            <a:br>
              <a:rPr lang="en-US" sz="1600" dirty="0"/>
            </a:br>
            <a:r>
              <a:rPr lang="en-US" sz="1600" dirty="0">
                <a:solidFill>
                  <a:srgbClr val="0070C0"/>
                </a:solidFill>
              </a:rPr>
              <a:t>GROUP BY</a:t>
            </a:r>
            <a:r>
              <a:rPr lang="en-US" sz="1600" dirty="0">
                <a:solidFill>
                  <a:srgbClr val="000000"/>
                </a:solidFill>
              </a:rPr>
              <a:t> </a:t>
            </a:r>
            <a:r>
              <a:rPr lang="en-US" sz="1600" dirty="0"/>
              <a:t>Carrier</a:t>
            </a:r>
            <a:r>
              <a:rPr lang="en-US" sz="1600" dirty="0">
                <a:solidFill>
                  <a:srgbClr val="000000"/>
                </a:solidFill>
              </a:rPr>
              <a:t> </a:t>
            </a:r>
            <a:endParaRPr lang="en-US" sz="1600" dirty="0"/>
          </a:p>
        </p:txBody>
      </p:sp>
      <p:sp>
        <p:nvSpPr>
          <p:cNvPr id="15" name="TextBox 14">
            <a:extLst>
              <a:ext uri="{FF2B5EF4-FFF2-40B4-BE49-F238E27FC236}">
                <a16:creationId xmlns="" xmlns:a16="http://schemas.microsoft.com/office/drawing/2014/main" id="{FBC81F28-148C-BC45-BD2D-2087FB9B8A9D}"/>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mc:AlternateContent xmlns:mc="http://schemas.openxmlformats.org/markup-compatibility/2006" xmlns:a14="http://schemas.microsoft.com/office/drawing/2010/main">
        <mc:Choice Requires="a14">
          <p:sp>
            <p:nvSpPr>
              <p:cNvPr id="19" name="TextBox 18">
                <a:extLst>
                  <a:ext uri="{FF2B5EF4-FFF2-40B4-BE49-F238E27FC236}">
                    <a16:creationId xmlns="" xmlns:a16="http://schemas.microsoft.com/office/drawing/2014/main" id="{A719C1C5-F8A5-1047-BFD6-1A9F2C207204}"/>
                  </a:ext>
                </a:extLst>
              </p:cNvPr>
              <p:cNvSpPr txBox="1"/>
              <p:nvPr/>
            </p:nvSpPr>
            <p:spPr>
              <a:xfrm>
                <a:off x="3667260" y="1178806"/>
                <a:ext cx="5441233" cy="400110"/>
              </a:xfrm>
              <a:prstGeom prst="rect">
                <a:avLst/>
              </a:prstGeom>
              <a:noFill/>
            </p:spPr>
            <p:txBody>
              <a:bodyPr wrap="none" rtlCol="0">
                <a:spAutoFit/>
              </a:bodyPr>
              <a:lstStyle/>
              <a:p>
                <a:r>
                  <a:rPr lang="en-US" sz="2000" dirty="0"/>
                  <a:t>ATE</a:t>
                </a:r>
                <a14:m>
                  <m:oMath xmlns:m="http://schemas.openxmlformats.org/officeDocument/2006/math">
                    <m:r>
                      <a:rPr lang="en-US" b="1" i="0" smtClean="0">
                        <a:latin typeface="Cambria Math" panose="02040503050406030204" pitchFamily="18" charset="0"/>
                      </a:rPr>
                      <m:t>=</m:t>
                    </m:r>
                    <m:nary>
                      <m:naryPr>
                        <m:chr m:val="∑"/>
                        <m:supHide m:val="on"/>
                        <m:ctrlPr>
                          <a:rPr lang="en-US" i="1" smtClean="0">
                            <a:latin typeface="Cambria Math"/>
                          </a:rPr>
                        </m:ctrlPr>
                      </m:naryPr>
                      <m:sub>
                        <m:r>
                          <m:rPr>
                            <m:sty m:val="p"/>
                            <m:brk m:alnAt="7"/>
                          </m:rPr>
                          <a:rPr lang="en-US" b="0" i="0" smtClean="0">
                            <a:latin typeface="Cambria Math" panose="02040503050406030204" pitchFamily="18" charset="0"/>
                          </a:rPr>
                          <m:t>z</m:t>
                        </m:r>
                        <m:r>
                          <a:rPr lang="en-US" b="0" i="0" smtClean="0">
                            <a:latin typeface="Cambria Math" panose="02040503050406030204" pitchFamily="18" charset="0"/>
                            <a:ea typeface="Cambria Math" panose="02040503050406030204" pitchFamily="18" charset="0"/>
                          </a:rPr>
                          <m:t>∈</m:t>
                        </m:r>
                        <m:r>
                          <m:rPr>
                            <m:brk m:alnAt="7"/>
                          </m:rPr>
                          <a:rPr lang="en-US" b="1" i="0" smtClean="0">
                            <a:latin typeface="Cambria Math" panose="02040503050406030204" pitchFamily="18" charset="0"/>
                            <a:ea typeface="Cambria Math" panose="02040503050406030204" pitchFamily="18" charset="0"/>
                          </a:rPr>
                          <m:t>𝐙</m:t>
                        </m:r>
                      </m:sub>
                      <m:sup/>
                      <m:e>
                        <m:r>
                          <m:rPr>
                            <m:nor/>
                          </m:rPr>
                          <a:rPr lang="en-US" b="0" i="0" smtClean="0">
                            <a:latin typeface="Cambria Math" panose="02040503050406030204" pitchFamily="18" charset="0"/>
                          </a:rPr>
                          <m:t>(</m:t>
                        </m:r>
                        <m:r>
                          <m:rPr>
                            <m:nor/>
                          </m:rPr>
                          <a:rPr lang="en-US" dirty="0" smtClean="0">
                            <a:solidFill>
                              <a:schemeClr val="tx1"/>
                            </a:solidFill>
                          </a:rPr>
                          <m:t>E</m:t>
                        </m:r>
                        <m:r>
                          <m:rPr>
                            <m:nor/>
                          </m:rPr>
                          <a:rPr lang="en-US" dirty="0" smtClean="0">
                            <a:solidFill>
                              <a:schemeClr val="tx1"/>
                            </a:solidFill>
                          </a:rPr>
                          <m:t>[</m:t>
                        </m:r>
                        <m:r>
                          <m:rPr>
                            <m:nor/>
                          </m:rPr>
                          <a:rPr lang="en-US" dirty="0" smtClean="0">
                            <a:solidFill>
                              <a:schemeClr val="tx1"/>
                            </a:solidFill>
                          </a:rPr>
                          <m:t>Y</m:t>
                        </m:r>
                        <m:r>
                          <m:rPr>
                            <m:nor/>
                          </m:rPr>
                          <a:rPr lang="en-US" dirty="0" smtClean="0">
                            <a:solidFill>
                              <a:schemeClr val="tx1"/>
                            </a:solidFill>
                          </a:rPr>
                          <m:t> | </m:t>
                        </m:r>
                        <m:r>
                          <m:rPr>
                            <m:nor/>
                          </m:rPr>
                          <a:rPr lang="en-US" b="1" dirty="0" smtClean="0">
                            <a:solidFill>
                              <a:schemeClr val="tx1"/>
                            </a:solidFill>
                          </a:rPr>
                          <m:t>Z</m:t>
                        </m:r>
                        <m:r>
                          <m:rPr>
                            <m:nor/>
                          </m:rPr>
                          <a:rPr lang="en-US" b="0" i="0" dirty="0" smtClean="0">
                            <a:solidFill>
                              <a:schemeClr val="tx1"/>
                            </a:solidFill>
                          </a:rPr>
                          <m:t>=</m:t>
                        </m:r>
                        <m:r>
                          <m:rPr>
                            <m:nor/>
                          </m:rPr>
                          <a:rPr lang="en-US" b="0" i="0" dirty="0" smtClean="0">
                            <a:solidFill>
                              <a:schemeClr val="tx1"/>
                            </a:solidFill>
                          </a:rPr>
                          <m:t>z</m:t>
                        </m:r>
                        <m:r>
                          <m:rPr>
                            <m:nor/>
                          </m:rPr>
                          <a:rPr lang="en-US" dirty="0" smtClean="0">
                            <a:solidFill>
                              <a:schemeClr val="tx1"/>
                            </a:solidFill>
                          </a:rPr>
                          <m:t>,</m:t>
                        </m:r>
                        <m:r>
                          <m:rPr>
                            <m:nor/>
                          </m:rPr>
                          <a:rPr lang="en-US" dirty="0" smtClean="0">
                            <a:solidFill>
                              <a:schemeClr val="tx1"/>
                            </a:solidFill>
                          </a:rPr>
                          <m:t>T</m:t>
                        </m:r>
                        <m:r>
                          <m:rPr>
                            <m:nor/>
                          </m:rPr>
                          <a:rPr lang="en-US" dirty="0" smtClean="0">
                            <a:solidFill>
                              <a:schemeClr val="tx1"/>
                            </a:solidFill>
                          </a:rPr>
                          <m:t>=1] – </m:t>
                        </m:r>
                        <m:r>
                          <m:rPr>
                            <m:nor/>
                          </m:rPr>
                          <a:rPr lang="en-US" dirty="0" smtClean="0">
                            <a:solidFill>
                              <a:schemeClr val="tx1"/>
                            </a:solidFill>
                          </a:rPr>
                          <m:t>E</m:t>
                        </m:r>
                        <m:r>
                          <m:rPr>
                            <m:nor/>
                          </m:rPr>
                          <a:rPr lang="en-US" dirty="0" smtClean="0">
                            <a:solidFill>
                              <a:schemeClr val="tx1"/>
                            </a:solidFill>
                          </a:rPr>
                          <m:t>[</m:t>
                        </m:r>
                        <m:r>
                          <m:rPr>
                            <m:nor/>
                          </m:rPr>
                          <a:rPr lang="en-US" dirty="0" smtClean="0">
                            <a:solidFill>
                              <a:schemeClr val="tx1"/>
                            </a:solidFill>
                          </a:rPr>
                          <m:t>Y</m:t>
                        </m:r>
                        <m:r>
                          <m:rPr>
                            <m:nor/>
                          </m:rPr>
                          <a:rPr lang="en-US" dirty="0" smtClean="0">
                            <a:solidFill>
                              <a:schemeClr val="tx1"/>
                            </a:solidFill>
                          </a:rPr>
                          <m:t> | </m:t>
                        </m:r>
                        <m:r>
                          <m:rPr>
                            <m:nor/>
                          </m:rPr>
                          <a:rPr lang="en-US" b="1" dirty="0" smtClean="0">
                            <a:solidFill>
                              <a:schemeClr val="tx1"/>
                            </a:solidFill>
                          </a:rPr>
                          <m:t>Z</m:t>
                        </m:r>
                        <m:r>
                          <m:rPr>
                            <m:nor/>
                          </m:rPr>
                          <a:rPr lang="en-US" b="0" i="0" dirty="0" smtClean="0">
                            <a:solidFill>
                              <a:schemeClr val="tx1"/>
                            </a:solidFill>
                          </a:rPr>
                          <m:t>=</m:t>
                        </m:r>
                        <m:r>
                          <m:rPr>
                            <m:nor/>
                          </m:rPr>
                          <a:rPr lang="en-US" b="0" i="0" dirty="0" smtClean="0">
                            <a:solidFill>
                              <a:schemeClr val="tx1"/>
                            </a:solidFill>
                          </a:rPr>
                          <m:t>z</m:t>
                        </m:r>
                        <m:r>
                          <m:rPr>
                            <m:nor/>
                          </m:rPr>
                          <a:rPr lang="en-US" dirty="0" smtClean="0">
                            <a:solidFill>
                              <a:schemeClr val="tx1"/>
                            </a:solidFill>
                          </a:rPr>
                          <m:t>,</m:t>
                        </m:r>
                        <m:r>
                          <m:rPr>
                            <m:nor/>
                          </m:rPr>
                          <a:rPr lang="en-US" dirty="0" smtClean="0">
                            <a:solidFill>
                              <a:schemeClr val="tx1"/>
                            </a:solidFill>
                          </a:rPr>
                          <m:t>T</m:t>
                        </m:r>
                        <m:r>
                          <m:rPr>
                            <m:nor/>
                          </m:rPr>
                          <a:rPr lang="en-US" dirty="0" smtClean="0">
                            <a:solidFill>
                              <a:schemeClr val="tx1"/>
                            </a:solidFill>
                          </a:rPr>
                          <m:t>=0]</m:t>
                        </m:r>
                        <m:r>
                          <a:rPr lang="en-US" b="0" i="0" dirty="0" smtClean="0">
                            <a:solidFill>
                              <a:schemeClr val="tx1"/>
                            </a:solidFill>
                            <a:latin typeface="Cambria Math" panose="02040503050406030204" pitchFamily="18" charset="0"/>
                          </a:rPr>
                          <m:t>) </m:t>
                        </m:r>
                        <m:r>
                          <m:rPr>
                            <m:sty m:val="p"/>
                          </m:rPr>
                          <a:rPr lang="en-US" b="0" i="0" dirty="0" smtClean="0">
                            <a:latin typeface="Cambria Math" panose="02040503050406030204" pitchFamily="18" charset="0"/>
                          </a:rPr>
                          <m:t>P</m:t>
                        </m:r>
                        <m:r>
                          <a:rPr lang="en-US" b="0" i="0" dirty="0" smtClean="0">
                            <a:latin typeface="Cambria Math" panose="02040503050406030204" pitchFamily="18" charset="0"/>
                          </a:rPr>
                          <m:t>(</m:t>
                        </m:r>
                        <m:r>
                          <a:rPr lang="en-US" b="1" i="0" dirty="0" smtClean="0">
                            <a:latin typeface="Cambria Math" panose="02040503050406030204" pitchFamily="18" charset="0"/>
                          </a:rPr>
                          <m:t>𝐙</m:t>
                        </m:r>
                        <m:r>
                          <a:rPr lang="en-US" b="0" i="0" dirty="0" smtClean="0">
                            <a:latin typeface="Cambria Math" panose="02040503050406030204" pitchFamily="18" charset="0"/>
                          </a:rPr>
                          <m:t>=</m:t>
                        </m:r>
                        <m:r>
                          <m:rPr>
                            <m:sty m:val="p"/>
                          </m:rPr>
                          <a:rPr lang="en-US" b="0" i="0" dirty="0" smtClean="0">
                            <a:latin typeface="Cambria Math" panose="02040503050406030204" pitchFamily="18" charset="0"/>
                          </a:rPr>
                          <m:t>z</m:t>
                        </m:r>
                        <m:r>
                          <a:rPr lang="en-US" b="0" i="0" dirty="0" smtClean="0">
                            <a:latin typeface="Cambria Math" panose="02040503050406030204" pitchFamily="18" charset="0"/>
                          </a:rPr>
                          <m:t>)</m:t>
                        </m:r>
                      </m:e>
                    </m:nary>
                  </m:oMath>
                </a14:m>
                <a:endParaRPr lang="en-US" dirty="0"/>
              </a:p>
            </p:txBody>
          </p:sp>
        </mc:Choice>
        <mc:Fallback xmlns="">
          <p:sp>
            <p:nvSpPr>
              <p:cNvPr id="19" name="TextBox 18">
                <a:extLst>
                  <a:ext uri="{FF2B5EF4-FFF2-40B4-BE49-F238E27FC236}">
                    <a16:creationId xmlns:a16="http://schemas.microsoft.com/office/drawing/2014/main" id="{A719C1C5-F8A5-1047-BFD6-1A9F2C207204}"/>
                  </a:ext>
                </a:extLst>
              </p:cNvPr>
              <p:cNvSpPr txBox="1">
                <a:spLocks noRot="1" noChangeAspect="1" noMove="1" noResize="1" noEditPoints="1" noAdjustHandles="1" noChangeArrowheads="1" noChangeShapeType="1" noTextEdit="1"/>
              </p:cNvSpPr>
              <p:nvPr/>
            </p:nvSpPr>
            <p:spPr>
              <a:xfrm>
                <a:off x="3667260" y="1178806"/>
                <a:ext cx="5441233" cy="400110"/>
              </a:xfrm>
              <a:prstGeom prst="rect">
                <a:avLst/>
              </a:prstGeom>
              <a:blipFill>
                <a:blip r:embed="rId3"/>
                <a:stretch>
                  <a:fillRect l="-1166" t="-103125" b="-171875"/>
                </a:stretch>
              </a:blipFill>
            </p:spPr>
            <p:txBody>
              <a:bodyPr/>
              <a:lstStyle/>
              <a:p>
                <a:r>
                  <a:rPr lang="en-US">
                    <a:noFill/>
                  </a:rPr>
                  <a:t> </a:t>
                </a:r>
              </a:p>
            </p:txBody>
          </p:sp>
        </mc:Fallback>
      </mc:AlternateContent>
      <p:sp>
        <p:nvSpPr>
          <p:cNvPr id="20" name="TextBox 19">
            <a:extLst>
              <a:ext uri="{FF2B5EF4-FFF2-40B4-BE49-F238E27FC236}">
                <a16:creationId xmlns="" xmlns:a16="http://schemas.microsoft.com/office/drawing/2014/main" id="{3B2CC683-69AF-9046-9481-E90A597E30FE}"/>
              </a:ext>
            </a:extLst>
          </p:cNvPr>
          <p:cNvSpPr txBox="1"/>
          <p:nvPr/>
        </p:nvSpPr>
        <p:spPr>
          <a:xfrm>
            <a:off x="92865" y="1204319"/>
            <a:ext cx="2143536" cy="384721"/>
          </a:xfrm>
          <a:prstGeom prst="rect">
            <a:avLst/>
          </a:prstGeom>
          <a:noFill/>
        </p:spPr>
        <p:txBody>
          <a:bodyPr wrap="none" rtlCol="0">
            <a:spAutoFit/>
          </a:bodyPr>
          <a:lstStyle/>
          <a:p>
            <a:r>
              <a:rPr lang="en-US" dirty="0"/>
              <a:t>E[Y|T=1] – E[Y|T=0]</a:t>
            </a:r>
          </a:p>
        </p:txBody>
      </p:sp>
      <p:sp>
        <p:nvSpPr>
          <p:cNvPr id="13" name="Rounded Rectangle 12">
            <a:extLst>
              <a:ext uri="{FF2B5EF4-FFF2-40B4-BE49-F238E27FC236}">
                <a16:creationId xmlns="" xmlns:a16="http://schemas.microsoft.com/office/drawing/2014/main" id="{D38E7834-B801-C54E-B410-92554E745BFB}"/>
              </a:ext>
            </a:extLst>
          </p:cNvPr>
          <p:cNvSpPr/>
          <p:nvPr/>
        </p:nvSpPr>
        <p:spPr>
          <a:xfrm>
            <a:off x="266578" y="4085506"/>
            <a:ext cx="4530847" cy="260104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6">
            <a:extLst>
              <a:ext uri="{FF2B5EF4-FFF2-40B4-BE49-F238E27FC236}">
                <a16:creationId xmlns="" xmlns:a16="http://schemas.microsoft.com/office/drawing/2014/main" id="{F60A3AEE-4B99-C84D-BFEF-51EB9F887A4D}"/>
              </a:ext>
            </a:extLst>
          </p:cNvPr>
          <p:cNvPicPr>
            <a:picLocks noChangeAspect="1"/>
          </p:cNvPicPr>
          <p:nvPr/>
        </p:nvPicPr>
        <p:blipFill>
          <a:blip r:embed="rId4"/>
          <a:stretch>
            <a:fillRect/>
          </a:stretch>
        </p:blipFill>
        <p:spPr>
          <a:xfrm>
            <a:off x="457200" y="4330978"/>
            <a:ext cx="4086225" cy="2110100"/>
          </a:xfrm>
          <a:prstGeom prst="rect">
            <a:avLst/>
          </a:prstGeom>
        </p:spPr>
      </p:pic>
      <mc:AlternateContent xmlns:mc="http://schemas.openxmlformats.org/markup-compatibility/2006" xmlns:a14="http://schemas.microsoft.com/office/drawing/2010/main">
        <mc:Choice Requires="a14">
          <p:sp>
            <p:nvSpPr>
              <p:cNvPr id="21" name="TextBox 20">
                <a:extLst>
                  <a:ext uri="{FF2B5EF4-FFF2-40B4-BE49-F238E27FC236}">
                    <a16:creationId xmlns="" xmlns:a16="http://schemas.microsoft.com/office/drawing/2014/main" id="{8ACF11C7-5C17-E741-B721-E2C9AB570078}"/>
                  </a:ext>
                </a:extLst>
              </p:cNvPr>
              <p:cNvSpPr txBox="1"/>
              <p:nvPr/>
            </p:nvSpPr>
            <p:spPr>
              <a:xfrm>
                <a:off x="5229225" y="5186249"/>
                <a:ext cx="3457575" cy="830997"/>
              </a:xfrm>
              <a:prstGeom prst="rect">
                <a:avLst/>
              </a:prstGeom>
              <a:solidFill>
                <a:schemeClr val="bg1"/>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square" rtlCol="0">
                <a:spAutoFit/>
              </a:bodyPr>
              <a:lstStyle/>
              <a:p>
                <a:pPr/>
                <a14:m>
                  <m:oMathPara xmlns:m="http://schemas.openxmlformats.org/officeDocument/2006/math">
                    <m:oMathParaPr>
                      <m:jc m:val="centerGroup"/>
                    </m:oMathParaPr>
                    <m:oMath xmlns:m="http://schemas.openxmlformats.org/officeDocument/2006/math">
                      <m:r>
                        <m:rPr>
                          <m:nor/>
                        </m:rPr>
                        <a:rPr lang="en-US" sz="2400" b="1" dirty="0">
                          <a:solidFill>
                            <a:schemeClr val="tx1"/>
                          </a:solidFill>
                        </a:rPr>
                        <m:t>Rewritten</m:t>
                      </m:r>
                      <m:r>
                        <m:rPr>
                          <m:nor/>
                        </m:rPr>
                        <a:rPr lang="en-US" sz="2400" b="1" dirty="0">
                          <a:solidFill>
                            <a:schemeClr val="tx1"/>
                          </a:solidFill>
                        </a:rPr>
                        <m:t> </m:t>
                      </m:r>
                      <m:r>
                        <m:rPr>
                          <m:nor/>
                        </m:rPr>
                        <a:rPr lang="en-US" sz="2400" b="1" dirty="0">
                          <a:solidFill>
                            <a:schemeClr val="tx1"/>
                          </a:solidFill>
                        </a:rPr>
                        <m:t>Query</m:t>
                      </m:r>
                      <m:r>
                        <m:rPr>
                          <m:nor/>
                        </m:rPr>
                        <a:rPr lang="en-US" sz="2400" b="1" dirty="0">
                          <a:solidFill>
                            <a:schemeClr val="tx1"/>
                          </a:solidFill>
                        </a:rPr>
                        <m:t>:</m:t>
                      </m:r>
                    </m:oMath>
                  </m:oMathPara>
                </a14:m>
                <a:endParaRPr lang="en-US" sz="2400" b="1" dirty="0">
                  <a:solidFill>
                    <a:schemeClr val="tx1"/>
                  </a:solidFill>
                </a:endParaRPr>
              </a:p>
              <a:p>
                <a:r>
                  <a:rPr lang="en-US" sz="2400" b="1" dirty="0"/>
                  <a:t> </a:t>
                </a:r>
                <a:r>
                  <a:rPr lang="en-US" sz="2400" dirty="0"/>
                  <a:t>United is slightly better!</a:t>
                </a:r>
              </a:p>
            </p:txBody>
          </p:sp>
        </mc:Choice>
        <mc:Fallback xmlns="">
          <p:sp>
            <p:nvSpPr>
              <p:cNvPr id="21" name="TextBox 20">
                <a:extLst>
                  <a:ext uri="{FF2B5EF4-FFF2-40B4-BE49-F238E27FC236}">
                    <a16:creationId xmlns:a16="http://schemas.microsoft.com/office/drawing/2014/main" id="{8ACF11C7-5C17-E741-B721-E2C9AB570078}"/>
                  </a:ext>
                </a:extLst>
              </p:cNvPr>
              <p:cNvSpPr txBox="1">
                <a:spLocks noRot="1" noChangeAspect="1" noMove="1" noResize="1" noEditPoints="1" noAdjustHandles="1" noChangeArrowheads="1" noChangeShapeType="1" noTextEdit="1"/>
              </p:cNvSpPr>
              <p:nvPr/>
            </p:nvSpPr>
            <p:spPr>
              <a:xfrm>
                <a:off x="5229225" y="5186249"/>
                <a:ext cx="3457575" cy="830997"/>
              </a:xfrm>
              <a:prstGeom prst="rect">
                <a:avLst/>
              </a:prstGeom>
              <a:blipFill>
                <a:blip r:embed="rId5"/>
                <a:stretch>
                  <a:fillRect/>
                </a:stretch>
              </a:blipFill>
              <a:ln>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236519415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8699409-192E-F64C-9E33-58978D2323EE}"/>
              </a:ext>
            </a:extLst>
          </p:cNvPr>
          <p:cNvSpPr>
            <a:spLocks noGrp="1"/>
          </p:cNvSpPr>
          <p:nvPr>
            <p:ph type="title"/>
          </p:nvPr>
        </p:nvSpPr>
        <p:spPr/>
        <p:txBody>
          <a:bodyPr/>
          <a:lstStyle/>
          <a:p>
            <a:r>
              <a:rPr lang="en-US" dirty="0"/>
              <a:t>Other Key Contributions</a:t>
            </a:r>
          </a:p>
        </p:txBody>
      </p:sp>
      <p:sp>
        <p:nvSpPr>
          <p:cNvPr id="3" name="Content Placeholder 2">
            <a:extLst>
              <a:ext uri="{FF2B5EF4-FFF2-40B4-BE49-F238E27FC236}">
                <a16:creationId xmlns="" xmlns:a16="http://schemas.microsoft.com/office/drawing/2014/main" id="{ADF581BC-EECC-9B41-BC66-529FCF43D8AB}"/>
              </a:ext>
            </a:extLst>
          </p:cNvPr>
          <p:cNvSpPr>
            <a:spLocks noGrp="1"/>
          </p:cNvSpPr>
          <p:nvPr>
            <p:ph idx="1"/>
          </p:nvPr>
        </p:nvSpPr>
        <p:spPr>
          <a:xfrm>
            <a:off x="457200" y="1600200"/>
            <a:ext cx="8229600" cy="4525963"/>
          </a:xfrm>
        </p:spPr>
        <p:txBody>
          <a:bodyPr>
            <a:normAutofit/>
          </a:bodyPr>
          <a:lstStyle/>
          <a:p>
            <a:r>
              <a:rPr lang="en-US" dirty="0"/>
              <a:t>A novel algorithm to </a:t>
            </a:r>
            <a:r>
              <a:rPr lang="en-US" dirty="0">
                <a:solidFill>
                  <a:srgbClr val="FF0000"/>
                </a:solidFill>
              </a:rPr>
              <a:t>learn</a:t>
            </a:r>
            <a:r>
              <a:rPr lang="en-US" dirty="0"/>
              <a:t> </a:t>
            </a:r>
            <a:r>
              <a:rPr lang="en-US" dirty="0">
                <a:solidFill>
                  <a:srgbClr val="FF0000"/>
                </a:solidFill>
              </a:rPr>
              <a:t>confounders </a:t>
            </a:r>
            <a:r>
              <a:rPr lang="en-US" dirty="0"/>
              <a:t>by performing a few independence tests</a:t>
            </a:r>
          </a:p>
          <a:p>
            <a:pPr lvl="2"/>
            <a:r>
              <a:rPr lang="en-US" dirty="0"/>
              <a:t>is more robust than state of the art algorithms</a:t>
            </a:r>
          </a:p>
          <a:p>
            <a:pPr lvl="2"/>
            <a:r>
              <a:rPr lang="en-US" dirty="0"/>
              <a:t>employs cashing and view materialization to achieve an order of magnitude speedup</a:t>
            </a:r>
          </a:p>
          <a:p>
            <a:pPr lvl="2"/>
            <a:r>
              <a:rPr lang="en-US" dirty="0"/>
              <a:t>can be computed at query time using data cubes</a:t>
            </a:r>
          </a:p>
          <a:p>
            <a:r>
              <a:rPr lang="en-US" dirty="0"/>
              <a:t>Optimizations to speed up </a:t>
            </a:r>
            <a:r>
              <a:rPr lang="en-US" dirty="0">
                <a:solidFill>
                  <a:srgbClr val="FF0000"/>
                </a:solidFill>
              </a:rPr>
              <a:t>Monte Carlo permutation test </a:t>
            </a:r>
            <a:r>
              <a:rPr lang="en-US" dirty="0"/>
              <a:t>for independence</a:t>
            </a:r>
          </a:p>
          <a:p>
            <a:pPr marL="914400" lvl="2" indent="0">
              <a:buNone/>
            </a:pPr>
            <a:r>
              <a:rPr lang="en-US" dirty="0"/>
              <a:t> </a:t>
            </a:r>
            <a:r>
              <a:rPr lang="en-US" sz="2000" dirty="0"/>
              <a:t>Hours (shuffling data)             Less than a second (our method)!</a:t>
            </a:r>
          </a:p>
          <a:p>
            <a:endParaRPr lang="en-US" dirty="0"/>
          </a:p>
          <a:p>
            <a:endParaRPr lang="en-US" dirty="0"/>
          </a:p>
          <a:p>
            <a:endParaRPr lang="en-US" dirty="0"/>
          </a:p>
          <a:p>
            <a:endParaRPr lang="en-US" dirty="0"/>
          </a:p>
        </p:txBody>
      </p:sp>
      <p:sp>
        <p:nvSpPr>
          <p:cNvPr id="4" name="Slide Number Placeholder 3">
            <a:extLst>
              <a:ext uri="{FF2B5EF4-FFF2-40B4-BE49-F238E27FC236}">
                <a16:creationId xmlns="" xmlns:a16="http://schemas.microsoft.com/office/drawing/2014/main" id="{78F3E998-A3C7-F44D-9BA7-97E720C04106}"/>
              </a:ext>
            </a:extLst>
          </p:cNvPr>
          <p:cNvSpPr>
            <a:spLocks noGrp="1"/>
          </p:cNvSpPr>
          <p:nvPr>
            <p:ph type="sldNum" sz="quarter" idx="12"/>
          </p:nvPr>
        </p:nvSpPr>
        <p:spPr/>
        <p:txBody>
          <a:bodyPr/>
          <a:lstStyle/>
          <a:p>
            <a:fld id="{957239CD-2F0E-0D4D-84EB-78B480075DD5}" type="slidenum">
              <a:rPr lang="en-US" smtClean="0"/>
              <a:t>33</a:t>
            </a:fld>
            <a:endParaRPr lang="en-US"/>
          </a:p>
        </p:txBody>
      </p:sp>
      <p:sp>
        <p:nvSpPr>
          <p:cNvPr id="5" name="Line 8">
            <a:extLst>
              <a:ext uri="{FF2B5EF4-FFF2-40B4-BE49-F238E27FC236}">
                <a16:creationId xmlns="" xmlns:a16="http://schemas.microsoft.com/office/drawing/2014/main" id="{5F78A62C-24CC-5243-81DE-8063793126CE}"/>
              </a:ext>
            </a:extLst>
          </p:cNvPr>
          <p:cNvSpPr>
            <a:spLocks noChangeShapeType="1"/>
          </p:cNvSpPr>
          <p:nvPr/>
        </p:nvSpPr>
        <p:spPr bwMode="auto">
          <a:xfrm>
            <a:off x="3874605" y="5683409"/>
            <a:ext cx="520456" cy="0"/>
          </a:xfrm>
          <a:prstGeom prst="line">
            <a:avLst/>
          </a:prstGeom>
          <a:noFill/>
          <a:ln w="28575">
            <a:solidFill>
              <a:schemeClr val="tx1"/>
            </a:solidFill>
            <a:round/>
            <a:headEnd/>
            <a:tailEnd type="arrow" w="med" len="med"/>
          </a:ln>
          <a:extLst>
            <a:ext uri="{909E8E84-426E-40DD-AFC4-6F175D3DCCD1}">
              <a14:hiddenFill xmlns:a14="http://schemas.microsoft.com/office/drawing/2010/main">
                <a:noFill/>
              </a14:hiddenFill>
            </a:ext>
          </a:extLst>
        </p:spPr>
        <p:txBody>
          <a:bodyPr/>
          <a:lstStyle/>
          <a:p>
            <a:endParaRPr lang="en-US"/>
          </a:p>
        </p:txBody>
      </p:sp>
    </p:spTree>
    <p:extLst>
      <p:ext uri="{BB962C8B-B14F-4D97-AF65-F5344CB8AC3E}">
        <p14:creationId xmlns:p14="http://schemas.microsoft.com/office/powerpoint/2010/main" val="225452526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normAutofit fontScale="92500" lnSpcReduction="10000"/>
          </a:bodyPr>
          <a:lstStyle/>
          <a:p>
            <a:r>
              <a:rPr lang="en-US" dirty="0"/>
              <a:t>Motivation &amp; Background</a:t>
            </a:r>
          </a:p>
          <a:p>
            <a:endParaRPr lang="en-US" dirty="0"/>
          </a:p>
          <a:p>
            <a:r>
              <a:rPr lang="en-US" dirty="0"/>
              <a:t>Our system</a:t>
            </a:r>
          </a:p>
          <a:p>
            <a:pPr lvl="1"/>
            <a:r>
              <a:rPr lang="en-US" dirty="0"/>
              <a:t>Detecting Bias</a:t>
            </a:r>
          </a:p>
          <a:p>
            <a:pPr lvl="1"/>
            <a:r>
              <a:rPr lang="en-US" dirty="0"/>
              <a:t>Explaining Bias </a:t>
            </a:r>
          </a:p>
          <a:p>
            <a:pPr lvl="1"/>
            <a:r>
              <a:rPr lang="en-US" dirty="0"/>
              <a:t>Resolving Bias</a:t>
            </a:r>
          </a:p>
          <a:p>
            <a:r>
              <a:rPr lang="en-US" dirty="0"/>
              <a:t>Experiments</a:t>
            </a:r>
          </a:p>
          <a:p>
            <a:endParaRPr lang="en-US" dirty="0"/>
          </a:p>
          <a:p>
            <a:r>
              <a:rPr lang="en-US" dirty="0"/>
              <a:t>Conclusions</a:t>
            </a:r>
          </a:p>
        </p:txBody>
      </p:sp>
      <p:sp>
        <p:nvSpPr>
          <p:cNvPr id="4" name="Rectangle 3"/>
          <p:cNvSpPr/>
          <p:nvPr/>
        </p:nvSpPr>
        <p:spPr>
          <a:xfrm>
            <a:off x="831904" y="4419600"/>
            <a:ext cx="2033216" cy="4495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 xmlns:a16="http://schemas.microsoft.com/office/drawing/2014/main" id="{56CECB16-2325-234D-88F8-DB45EAB497C3}"/>
              </a:ext>
            </a:extLst>
          </p:cNvPr>
          <p:cNvSpPr>
            <a:spLocks noGrp="1"/>
          </p:cNvSpPr>
          <p:nvPr>
            <p:ph type="sldNum" sz="quarter" idx="12"/>
          </p:nvPr>
        </p:nvSpPr>
        <p:spPr/>
        <p:txBody>
          <a:bodyPr/>
          <a:lstStyle/>
          <a:p>
            <a:fld id="{957239CD-2F0E-0D4D-84EB-78B480075DD5}" type="slidenum">
              <a:rPr lang="en-US" smtClean="0"/>
              <a:t>34</a:t>
            </a:fld>
            <a:endParaRPr lang="en-US"/>
          </a:p>
        </p:txBody>
      </p:sp>
    </p:spTree>
    <p:extLst>
      <p:ext uri="{BB962C8B-B14F-4D97-AF65-F5344CB8AC3E}">
        <p14:creationId xmlns:p14="http://schemas.microsoft.com/office/powerpoint/2010/main" val="76627623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35</a:t>
            </a:fld>
            <a:endParaRPr lang="en-US"/>
          </a:p>
        </p:txBody>
      </p:sp>
      <p:sp>
        <p:nvSpPr>
          <p:cNvPr id="26" name="Rectangle 25">
            <a:extLst>
              <a:ext uri="{FF2B5EF4-FFF2-40B4-BE49-F238E27FC236}">
                <a16:creationId xmlns="" xmlns:a16="http://schemas.microsoft.com/office/drawing/2014/main" id="{94C5144D-ADAE-4B46-B0AE-1D22218856EE}"/>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4" name="TextBox 3">
            <a:extLst>
              <a:ext uri="{FF2B5EF4-FFF2-40B4-BE49-F238E27FC236}">
                <a16:creationId xmlns="" xmlns:a16="http://schemas.microsoft.com/office/drawing/2014/main" id="{D8A2A684-1E82-2F46-A7E0-E020EFCD147A}"/>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8" name="TextBox 7">
            <a:extLst>
              <a:ext uri="{FF2B5EF4-FFF2-40B4-BE49-F238E27FC236}">
                <a16:creationId xmlns="" xmlns:a16="http://schemas.microsoft.com/office/drawing/2014/main" id="{B49B87FE-F7E3-394E-B23E-3C5A43ECC3CD}"/>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sp>
        <p:nvSpPr>
          <p:cNvPr id="7" name="Rounded Rectangular Callout 6">
            <a:extLst>
              <a:ext uri="{FF2B5EF4-FFF2-40B4-BE49-F238E27FC236}">
                <a16:creationId xmlns="" xmlns:a16="http://schemas.microsoft.com/office/drawing/2014/main" id="{DC6E7C37-7620-C24A-9450-870DAEFC2D33}"/>
              </a:ext>
            </a:extLst>
          </p:cNvPr>
          <p:cNvSpPr/>
          <p:nvPr/>
        </p:nvSpPr>
        <p:spPr>
          <a:xfrm>
            <a:off x="5846268" y="1601256"/>
            <a:ext cx="3254190" cy="2927201"/>
          </a:xfrm>
          <a:prstGeom prst="wedgeRoundRectCallout">
            <a:avLst>
              <a:gd name="adj1" fmla="val 17377"/>
              <a:gd name="adj2" fmla="val -8531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dirty="0">
              <a:ea typeface="CMU Typewriter Text" charset="0"/>
              <a:cs typeface="CMU Typewriter Text" charset="0"/>
            </a:endParaRPr>
          </a:p>
          <a:p>
            <a:pPr algn="ctr"/>
            <a:endParaRPr lang="en-US" sz="1600" dirty="0">
              <a:ea typeface="CMU Typewriter Text" charset="0"/>
              <a:cs typeface="CMU Typewriter Text" charset="0"/>
            </a:endParaRPr>
          </a:p>
          <a:p>
            <a:pPr algn="ctr"/>
            <a:r>
              <a:rPr lang="en-US" sz="1600" dirty="0">
                <a:ea typeface="CMU Typewriter Text" charset="0"/>
                <a:cs typeface="CMU Typewriter Text" charset="0"/>
              </a:rPr>
              <a:t>This dataset has been widely used in fairness literature for discrimination discovery: </a:t>
            </a:r>
          </a:p>
          <a:p>
            <a:pPr algn="ctr"/>
            <a:r>
              <a:rPr lang="en-US" sz="1600" dirty="0"/>
              <a:t>[Luong  et. Al., KDD 2011],</a:t>
            </a:r>
          </a:p>
          <a:p>
            <a:pPr algn="ctr"/>
            <a:r>
              <a:rPr lang="en-US" sz="1600" dirty="0"/>
              <a:t>[</a:t>
            </a:r>
            <a:r>
              <a:rPr lang="en-US" sz="1600" dirty="0" err="1"/>
              <a:t>Zliobaite</a:t>
            </a:r>
            <a:r>
              <a:rPr lang="en-US" sz="1600" dirty="0"/>
              <a:t> et. al., ICDM 2011],</a:t>
            </a:r>
          </a:p>
          <a:p>
            <a:pPr algn="ctr"/>
            <a:r>
              <a:rPr lang="en-US" sz="1600" dirty="0"/>
              <a:t>[</a:t>
            </a:r>
            <a:r>
              <a:rPr lang="en-US" sz="1600" dirty="0" err="1"/>
              <a:t>Hajian</a:t>
            </a:r>
            <a:r>
              <a:rPr lang="en-US" sz="1600" dirty="0"/>
              <a:t> et. al., TKDE 2013], [</a:t>
            </a:r>
            <a:r>
              <a:rPr lang="en-US" sz="1600" dirty="0" err="1"/>
              <a:t>Kamishima</a:t>
            </a:r>
            <a:r>
              <a:rPr lang="en-US" sz="1600" dirty="0"/>
              <a:t> et. al., PKDD 2013], </a:t>
            </a:r>
          </a:p>
          <a:p>
            <a:pPr algn="ctr"/>
            <a:r>
              <a:rPr lang="en-US" sz="1600" dirty="0"/>
              <a:t>[</a:t>
            </a:r>
            <a:r>
              <a:rPr lang="en-US" sz="1600" dirty="0" err="1"/>
              <a:t>Zemel</a:t>
            </a:r>
            <a:r>
              <a:rPr lang="en-US" sz="1600" dirty="0"/>
              <a:t> et. al., PKDD 2013],</a:t>
            </a:r>
          </a:p>
          <a:p>
            <a:pPr algn="ctr"/>
            <a:r>
              <a:rPr lang="en-US" sz="1600" dirty="0"/>
              <a:t>[Florian et. al., </a:t>
            </a:r>
            <a:r>
              <a:rPr lang="en-US" sz="1600" dirty="0" err="1"/>
              <a:t>EuroS&amp;P</a:t>
            </a:r>
            <a:r>
              <a:rPr lang="en-US" sz="1600" dirty="0"/>
              <a:t> 2017],</a:t>
            </a:r>
          </a:p>
          <a:p>
            <a:pPr algn="ctr"/>
            <a:r>
              <a:rPr lang="en-US" sz="1600" dirty="0"/>
              <a:t>[[</a:t>
            </a:r>
            <a:r>
              <a:rPr lang="en-US" sz="1600" dirty="0" err="1"/>
              <a:t>Calmon</a:t>
            </a:r>
            <a:r>
              <a:rPr lang="en-US" sz="1600" dirty="0"/>
              <a:t> et. al., NIPS 2017],</a:t>
            </a:r>
          </a:p>
          <a:p>
            <a:pPr algn="ctr"/>
            <a:r>
              <a:rPr lang="en-US" sz="1600" dirty="0"/>
              <a:t>[Nabi et. al., AAAI 2018], …</a:t>
            </a:r>
          </a:p>
          <a:p>
            <a:pPr algn="ctr"/>
            <a:endParaRPr lang="en-US" sz="1600" dirty="0"/>
          </a:p>
          <a:p>
            <a:pPr algn="ctr"/>
            <a:r>
              <a:rPr lang="en-US" sz="1600" dirty="0"/>
              <a:t> </a:t>
            </a:r>
            <a:endParaRPr lang="en-US" sz="1600" dirty="0">
              <a:ea typeface="CMU Typewriter Text" charset="0"/>
              <a:cs typeface="CMU Typewriter Text" charset="0"/>
            </a:endParaRPr>
          </a:p>
        </p:txBody>
      </p:sp>
    </p:spTree>
    <p:extLst>
      <p:ext uri="{BB962C8B-B14F-4D97-AF65-F5344CB8AC3E}">
        <p14:creationId xmlns:p14="http://schemas.microsoft.com/office/powerpoint/2010/main" val="325364757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36</a:t>
            </a:fld>
            <a:endParaRPr lang="en-US"/>
          </a:p>
        </p:txBody>
      </p:sp>
      <p:sp>
        <p:nvSpPr>
          <p:cNvPr id="27" name="TextBox 26">
            <a:extLst>
              <a:ext uri="{FF2B5EF4-FFF2-40B4-BE49-F238E27FC236}">
                <a16:creationId xmlns="" xmlns:a16="http://schemas.microsoft.com/office/drawing/2014/main"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sp>
        <p:nvSpPr>
          <p:cNvPr id="8" name="Rectangle 7">
            <a:extLst>
              <a:ext uri="{FF2B5EF4-FFF2-40B4-BE49-F238E27FC236}">
                <a16:creationId xmlns="" xmlns:a16="http://schemas.microsoft.com/office/drawing/2014/main" id="{046F5597-3AE4-4744-9607-93151F2E3657}"/>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9" name="TextBox 8">
            <a:extLst>
              <a:ext uri="{FF2B5EF4-FFF2-40B4-BE49-F238E27FC236}">
                <a16:creationId xmlns="" xmlns:a16="http://schemas.microsoft.com/office/drawing/2014/main" id="{6A5D0FF1-5368-724B-BD44-335002A9AD85}"/>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10" name="Rounded Rectangle 9">
            <a:extLst>
              <a:ext uri="{FF2B5EF4-FFF2-40B4-BE49-F238E27FC236}">
                <a16:creationId xmlns="" xmlns:a16="http://schemas.microsoft.com/office/drawing/2014/main" id="{D7ADDD19-0933-454A-9BD6-9DF513C7B79D}"/>
              </a:ext>
            </a:extLst>
          </p:cNvPr>
          <p:cNvSpPr/>
          <p:nvPr/>
        </p:nvSpPr>
        <p:spPr>
          <a:xfrm>
            <a:off x="2784705" y="1586158"/>
            <a:ext cx="2807218" cy="193100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 xmlns:a16="http://schemas.microsoft.com/office/drawing/2014/main" id="{00CA5F21-5843-EC41-94B7-E5E58384888B}"/>
              </a:ext>
            </a:extLst>
          </p:cNvPr>
          <p:cNvPicPr>
            <a:picLocks noChangeAspect="1"/>
          </p:cNvPicPr>
          <p:nvPr/>
        </p:nvPicPr>
        <p:blipFill>
          <a:blip r:embed="rId3"/>
          <a:stretch>
            <a:fillRect/>
          </a:stretch>
        </p:blipFill>
        <p:spPr>
          <a:xfrm>
            <a:off x="2845374" y="1777549"/>
            <a:ext cx="2647304" cy="1604722"/>
          </a:xfrm>
          <a:prstGeom prst="rect">
            <a:avLst/>
          </a:prstGeom>
        </p:spPr>
      </p:pic>
      <p:sp>
        <p:nvSpPr>
          <p:cNvPr id="12" name="Rounded Rectangular Callout 11">
            <a:extLst>
              <a:ext uri="{FF2B5EF4-FFF2-40B4-BE49-F238E27FC236}">
                <a16:creationId xmlns="" xmlns:a16="http://schemas.microsoft.com/office/drawing/2014/main" id="{E4B816A8-8E6B-3C4D-A4A1-399D119CD65A}"/>
              </a:ext>
            </a:extLst>
          </p:cNvPr>
          <p:cNvSpPr/>
          <p:nvPr/>
        </p:nvSpPr>
        <p:spPr>
          <a:xfrm>
            <a:off x="5846268" y="1601256"/>
            <a:ext cx="3254190" cy="2927201"/>
          </a:xfrm>
          <a:prstGeom prst="wedgeRoundRectCallout">
            <a:avLst>
              <a:gd name="adj1" fmla="val 17377"/>
              <a:gd name="adj2" fmla="val -8531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600" dirty="0">
              <a:ea typeface="CMU Typewriter Text" charset="0"/>
              <a:cs typeface="CMU Typewriter Text" charset="0"/>
            </a:endParaRPr>
          </a:p>
          <a:p>
            <a:pPr algn="ctr"/>
            <a:endParaRPr lang="en-US" sz="1600" dirty="0">
              <a:ea typeface="CMU Typewriter Text" charset="0"/>
              <a:cs typeface="CMU Typewriter Text" charset="0"/>
            </a:endParaRPr>
          </a:p>
          <a:p>
            <a:pPr algn="ctr"/>
            <a:r>
              <a:rPr lang="en-US" sz="1600" dirty="0">
                <a:ea typeface="CMU Typewriter Text" charset="0"/>
                <a:cs typeface="CMU Typewriter Text" charset="0"/>
              </a:rPr>
              <a:t>This dataset has been widely used in fairness literature for discrimination discovery: </a:t>
            </a:r>
          </a:p>
          <a:p>
            <a:pPr algn="ctr"/>
            <a:r>
              <a:rPr lang="en-US" sz="1600" dirty="0"/>
              <a:t>[Luong  et. Al., KDD 2011],</a:t>
            </a:r>
          </a:p>
          <a:p>
            <a:pPr algn="ctr"/>
            <a:r>
              <a:rPr lang="en-US" sz="1600" dirty="0"/>
              <a:t>[</a:t>
            </a:r>
            <a:r>
              <a:rPr lang="en-US" sz="1600" dirty="0" err="1"/>
              <a:t>Zliobaite</a:t>
            </a:r>
            <a:r>
              <a:rPr lang="en-US" sz="1600" dirty="0"/>
              <a:t> et. al., ICDM 2011],</a:t>
            </a:r>
          </a:p>
          <a:p>
            <a:pPr algn="ctr"/>
            <a:r>
              <a:rPr lang="en-US" sz="1600" dirty="0"/>
              <a:t>[</a:t>
            </a:r>
            <a:r>
              <a:rPr lang="en-US" sz="1600" dirty="0" err="1"/>
              <a:t>Hajian</a:t>
            </a:r>
            <a:r>
              <a:rPr lang="en-US" sz="1600" dirty="0"/>
              <a:t> et. al., TKDE 2013], [</a:t>
            </a:r>
            <a:r>
              <a:rPr lang="en-US" sz="1600" dirty="0" err="1"/>
              <a:t>Kamishima</a:t>
            </a:r>
            <a:r>
              <a:rPr lang="en-US" sz="1600" dirty="0"/>
              <a:t> et. al., PKDD 2013], </a:t>
            </a:r>
          </a:p>
          <a:p>
            <a:pPr algn="ctr"/>
            <a:r>
              <a:rPr lang="en-US" sz="1600" dirty="0"/>
              <a:t>[</a:t>
            </a:r>
            <a:r>
              <a:rPr lang="en-US" sz="1600" dirty="0" err="1"/>
              <a:t>Zemel</a:t>
            </a:r>
            <a:r>
              <a:rPr lang="en-US" sz="1600" dirty="0"/>
              <a:t> et. al., PKDD 2013],</a:t>
            </a:r>
          </a:p>
          <a:p>
            <a:pPr algn="ctr"/>
            <a:r>
              <a:rPr lang="en-US" sz="1600" dirty="0">
                <a:solidFill>
                  <a:srgbClr val="FF0000"/>
                </a:solidFill>
              </a:rPr>
              <a:t>[Florian et. al., </a:t>
            </a:r>
            <a:r>
              <a:rPr lang="en-US" sz="1600" dirty="0" err="1">
                <a:solidFill>
                  <a:srgbClr val="FF0000"/>
                </a:solidFill>
              </a:rPr>
              <a:t>EuroS&amp;P</a:t>
            </a:r>
            <a:r>
              <a:rPr lang="en-US" sz="1600" dirty="0">
                <a:solidFill>
                  <a:srgbClr val="FF0000"/>
                </a:solidFill>
              </a:rPr>
              <a:t> 2017]</a:t>
            </a:r>
            <a:r>
              <a:rPr lang="en-US" sz="1600" dirty="0">
                <a:solidFill>
                  <a:schemeClr val="tx1"/>
                </a:solidFill>
              </a:rPr>
              <a:t>,</a:t>
            </a:r>
          </a:p>
          <a:p>
            <a:pPr algn="ctr"/>
            <a:r>
              <a:rPr lang="en-US" sz="1600" dirty="0"/>
              <a:t>[[</a:t>
            </a:r>
            <a:r>
              <a:rPr lang="en-US" sz="1600" dirty="0" err="1"/>
              <a:t>Calmon</a:t>
            </a:r>
            <a:r>
              <a:rPr lang="en-US" sz="1600" dirty="0"/>
              <a:t> et. al., NIPS 2017],</a:t>
            </a:r>
          </a:p>
          <a:p>
            <a:pPr algn="ctr"/>
            <a:r>
              <a:rPr lang="en-US" sz="1600" dirty="0"/>
              <a:t>[Nabi et. al., AAAI 2018], …</a:t>
            </a:r>
          </a:p>
          <a:p>
            <a:pPr algn="ctr"/>
            <a:endParaRPr lang="en-US" sz="1600" dirty="0"/>
          </a:p>
          <a:p>
            <a:pPr algn="ctr"/>
            <a:r>
              <a:rPr lang="en-US" sz="1600" dirty="0"/>
              <a:t> </a:t>
            </a:r>
            <a:endParaRPr lang="en-US" sz="1600" dirty="0">
              <a:ea typeface="CMU Typewriter Text" charset="0"/>
              <a:cs typeface="CMU Typewriter Text" charset="0"/>
            </a:endParaRPr>
          </a:p>
        </p:txBody>
      </p:sp>
    </p:spTree>
    <p:extLst>
      <p:ext uri="{BB962C8B-B14F-4D97-AF65-F5344CB8AC3E}">
        <p14:creationId xmlns:p14="http://schemas.microsoft.com/office/powerpoint/2010/main" val="168820501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37</a:t>
            </a:fld>
            <a:endParaRPr lang="en-US"/>
          </a:p>
        </p:txBody>
      </p:sp>
      <p:sp>
        <p:nvSpPr>
          <p:cNvPr id="27" name="TextBox 26">
            <a:extLst>
              <a:ext uri="{FF2B5EF4-FFF2-40B4-BE49-F238E27FC236}">
                <a16:creationId xmlns="" xmlns:a16="http://schemas.microsoft.com/office/drawing/2014/main"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sp>
        <p:nvSpPr>
          <p:cNvPr id="10" name="Rectangle 9">
            <a:extLst>
              <a:ext uri="{FF2B5EF4-FFF2-40B4-BE49-F238E27FC236}">
                <a16:creationId xmlns="" xmlns:a16="http://schemas.microsoft.com/office/drawing/2014/main" id="{781E5C1D-1409-6749-90AC-5585A8D00BB8}"/>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11" name="TextBox 10">
            <a:extLst>
              <a:ext uri="{FF2B5EF4-FFF2-40B4-BE49-F238E27FC236}">
                <a16:creationId xmlns="" xmlns:a16="http://schemas.microsoft.com/office/drawing/2014/main" id="{D020C917-E32A-384A-96D1-F74396E7C5C7}"/>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12" name="Rounded Rectangle 11">
            <a:extLst>
              <a:ext uri="{FF2B5EF4-FFF2-40B4-BE49-F238E27FC236}">
                <a16:creationId xmlns="" xmlns:a16="http://schemas.microsoft.com/office/drawing/2014/main" id="{593E8A6E-8986-A64E-A7DD-9EE60E4B4356}"/>
              </a:ext>
            </a:extLst>
          </p:cNvPr>
          <p:cNvSpPr/>
          <p:nvPr/>
        </p:nvSpPr>
        <p:spPr>
          <a:xfrm>
            <a:off x="2784705" y="1586158"/>
            <a:ext cx="2807218" cy="193100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 xmlns:a16="http://schemas.microsoft.com/office/drawing/2014/main" id="{4F8A4A49-CC33-A94B-96AB-EFD33283C3ED}"/>
              </a:ext>
            </a:extLst>
          </p:cNvPr>
          <p:cNvPicPr>
            <a:picLocks noChangeAspect="1"/>
          </p:cNvPicPr>
          <p:nvPr/>
        </p:nvPicPr>
        <p:blipFill>
          <a:blip r:embed="rId3"/>
          <a:stretch>
            <a:fillRect/>
          </a:stretch>
        </p:blipFill>
        <p:spPr>
          <a:xfrm>
            <a:off x="2845374" y="1777549"/>
            <a:ext cx="2647304" cy="1604722"/>
          </a:xfrm>
          <a:prstGeom prst="rect">
            <a:avLst/>
          </a:prstGeom>
        </p:spPr>
      </p:pic>
      <p:sp>
        <p:nvSpPr>
          <p:cNvPr id="14" name="Rounded Rectangular Callout 13">
            <a:extLst>
              <a:ext uri="{FF2B5EF4-FFF2-40B4-BE49-F238E27FC236}">
                <a16:creationId xmlns="" xmlns:a16="http://schemas.microsoft.com/office/drawing/2014/main" id="{B000DA7C-ECFE-2744-9422-5B5EDA2E739B}"/>
              </a:ext>
            </a:extLst>
          </p:cNvPr>
          <p:cNvSpPr/>
          <p:nvPr/>
        </p:nvSpPr>
        <p:spPr>
          <a:xfrm>
            <a:off x="5720504" y="1601257"/>
            <a:ext cx="3336412" cy="1254020"/>
          </a:xfrm>
          <a:prstGeom prst="wedgeRoundRectCallout">
            <a:avLst>
              <a:gd name="adj1" fmla="val -51776"/>
              <a:gd name="adj2" fmla="val 6474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dirty="0" err="1">
                <a:solidFill>
                  <a:schemeClr val="tx1"/>
                </a:solidFill>
                <a:ea typeface="CMU Typewriter Text" charset="0"/>
                <a:cs typeface="CMU Typewriter Text" charset="0"/>
              </a:rPr>
              <a:t>HypDB</a:t>
            </a:r>
            <a:r>
              <a:rPr lang="en-US" sz="1800" dirty="0">
                <a:solidFill>
                  <a:schemeClr val="tx1"/>
                </a:solidFill>
                <a:ea typeface="CMU Typewriter Text" charset="0"/>
                <a:cs typeface="CMU Typewriter Text" charset="0"/>
              </a:rPr>
              <a:t>: query is </a:t>
            </a:r>
            <a:r>
              <a:rPr lang="en-US" sz="1800" b="1" dirty="0">
                <a:solidFill>
                  <a:schemeClr val="tx1"/>
                </a:solidFill>
                <a:ea typeface="CMU Typewriter Text" charset="0"/>
                <a:cs typeface="CMU Typewriter Text" charset="0"/>
              </a:rPr>
              <a:t>biased </a:t>
            </a:r>
            <a:r>
              <a:rPr lang="en-US" sz="1800" dirty="0" err="1">
                <a:solidFill>
                  <a:schemeClr val="tx1"/>
                </a:solidFill>
                <a:ea typeface="CMU Typewriter Text" charset="0"/>
                <a:cs typeface="CMU Typewriter Text" charset="0"/>
              </a:rPr>
              <a:t>wrt</a:t>
            </a:r>
            <a:r>
              <a:rPr lang="en-US" sz="1800" dirty="0">
                <a:solidFill>
                  <a:schemeClr val="tx1"/>
                </a:solidFill>
                <a:ea typeface="CMU Typewriter Text" charset="0"/>
                <a:cs typeface="CMU Typewriter Text" charset="0"/>
              </a:rPr>
              <a:t>. attributes such as: </a:t>
            </a:r>
            <a:r>
              <a:rPr lang="en-US" sz="1800" dirty="0" err="1">
                <a:solidFill>
                  <a:schemeClr val="tx1"/>
                </a:solidFill>
                <a:ea typeface="CMU Typewriter Text Oblique" charset="0"/>
                <a:cs typeface="CMU Typewriter Text Oblique" charset="0"/>
              </a:rPr>
              <a:t>MaritalStatus</a:t>
            </a:r>
            <a:r>
              <a:rPr lang="en-US" sz="1800" dirty="0">
                <a:solidFill>
                  <a:schemeClr val="tx1"/>
                </a:solidFill>
                <a:ea typeface="CMU Typewriter Text" charset="0"/>
                <a:cs typeface="CMU Typewriter Text" charset="0"/>
              </a:rPr>
              <a:t>, Education, Age, …</a:t>
            </a:r>
          </a:p>
        </p:txBody>
      </p:sp>
    </p:spTree>
    <p:extLst>
      <p:ext uri="{BB962C8B-B14F-4D97-AF65-F5344CB8AC3E}">
        <p14:creationId xmlns:p14="http://schemas.microsoft.com/office/powerpoint/2010/main" val="14746871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38</a:t>
            </a:fld>
            <a:endParaRPr lang="en-US"/>
          </a:p>
        </p:txBody>
      </p:sp>
      <p:sp>
        <p:nvSpPr>
          <p:cNvPr id="27" name="TextBox 26">
            <a:extLst>
              <a:ext uri="{FF2B5EF4-FFF2-40B4-BE49-F238E27FC236}">
                <a16:creationId xmlns="" xmlns:a16="http://schemas.microsoft.com/office/drawing/2014/main"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graphicFrame>
        <p:nvGraphicFramePr>
          <p:cNvPr id="10" name="Table 9">
            <a:extLst>
              <a:ext uri="{FF2B5EF4-FFF2-40B4-BE49-F238E27FC236}">
                <a16:creationId xmlns="" xmlns:a16="http://schemas.microsoft.com/office/drawing/2014/main" id="{3FC44D20-9CD3-AF41-8541-3A971B7DB500}"/>
              </a:ext>
            </a:extLst>
          </p:cNvPr>
          <p:cNvGraphicFramePr>
            <a:graphicFrameLocks noGrp="1"/>
          </p:cNvGraphicFramePr>
          <p:nvPr>
            <p:extLst>
              <p:ext uri="{D42A27DB-BD31-4B8C-83A1-F6EECF244321}">
                <p14:modId xmlns:p14="http://schemas.microsoft.com/office/powerpoint/2010/main" val="2024555984"/>
              </p:ext>
            </p:extLst>
          </p:nvPr>
        </p:nvGraphicFramePr>
        <p:xfrm>
          <a:off x="224673" y="4027053"/>
          <a:ext cx="2863763" cy="1514108"/>
        </p:xfrm>
        <a:graphic>
          <a:graphicData uri="http://schemas.openxmlformats.org/drawingml/2006/table">
            <a:tbl>
              <a:tblPr firstRow="1" bandRow="1">
                <a:tableStyleId>{5940675A-B579-460E-94D1-54222C63F5DA}</a:tableStyleId>
              </a:tblPr>
              <a:tblGrid>
                <a:gridCol w="1688245">
                  <a:extLst>
                    <a:ext uri="{9D8B030D-6E8A-4147-A177-3AD203B41FA5}">
                      <a16:colId xmlns="" xmlns:a16="http://schemas.microsoft.com/office/drawing/2014/main" val="20000"/>
                    </a:ext>
                  </a:extLst>
                </a:gridCol>
                <a:gridCol w="1175518">
                  <a:extLst>
                    <a:ext uri="{9D8B030D-6E8A-4147-A177-3AD203B41FA5}">
                      <a16:colId xmlns="" xmlns:a16="http://schemas.microsoft.com/office/drawing/2014/main" val="20001"/>
                    </a:ext>
                  </a:extLst>
                </a:gridCol>
              </a:tblGrid>
              <a:tr h="378527">
                <a:tc>
                  <a:txBody>
                    <a:bodyPr/>
                    <a:lstStyle/>
                    <a:p>
                      <a:pPr algn="ctr"/>
                      <a:r>
                        <a:rPr lang="en-US" sz="1600" b="1" i="0" dirty="0">
                          <a:latin typeface="CMU Typewriter Text Oblique" charset="0"/>
                          <a:ea typeface="CMU Typewriter Text Oblique" charset="0"/>
                          <a:cs typeface="CMU Typewriter Text Oblique"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Oblique" charset="0"/>
                          <a:ea typeface="CMU Typewriter Text Oblique" charset="0"/>
                          <a:cs typeface="CMU Typewriter Text Oblique" charset="0"/>
                        </a:rPr>
                        <a:t>Res.</a:t>
                      </a:r>
                    </a:p>
                  </a:txBody>
                  <a:tcPr/>
                </a:tc>
                <a:extLst>
                  <a:ext uri="{0D108BD9-81ED-4DB2-BD59-A6C34878D82A}">
                    <a16:rowId xmlns="" xmlns:a16="http://schemas.microsoft.com/office/drawing/2014/main" val="10000"/>
                  </a:ext>
                </a:extLst>
              </a:tr>
              <a:tr h="378527">
                <a:tc>
                  <a:txBody>
                    <a:bodyPr/>
                    <a:lstStyle/>
                    <a:p>
                      <a:pPr algn="ctr"/>
                      <a:r>
                        <a:rPr lang="en-US" sz="1600" i="0" dirty="0" err="1">
                          <a:latin typeface="CMU Typewriter Text Oblique" charset="0"/>
                          <a:ea typeface="CMU Typewriter Text Oblique" charset="0"/>
                          <a:cs typeface="CMU Typewriter Text Oblique" charset="0"/>
                        </a:rPr>
                        <a:t>MaritalStatus</a:t>
                      </a:r>
                      <a:endParaRPr lang="en-US" sz="1600" b="0" i="0" dirty="0">
                        <a:latin typeface="CMU Typewriter Text Oblique" charset="0"/>
                        <a:ea typeface="CMU Typewriter Text Oblique" charset="0"/>
                        <a:cs typeface="CMU Typewriter Text Oblique" charset="0"/>
                      </a:endParaRPr>
                    </a:p>
                  </a:txBody>
                  <a:tcPr/>
                </a:tc>
                <a:tc>
                  <a:txBody>
                    <a:bodyPr/>
                    <a:lstStyle/>
                    <a:p>
                      <a:pPr algn="ctr"/>
                      <a:r>
                        <a:rPr lang="en-US" sz="1600" b="0" i="0" dirty="0">
                          <a:latin typeface="CMU Typewriter Text Oblique" charset="0"/>
                          <a:ea typeface="CMU Typewriter Text Oblique" charset="0"/>
                          <a:cs typeface="CMU Typewriter Text Oblique" charset="0"/>
                        </a:rPr>
                        <a:t>0.58</a:t>
                      </a:r>
                    </a:p>
                  </a:txBody>
                  <a:tcPr/>
                </a:tc>
                <a:extLst>
                  <a:ext uri="{0D108BD9-81ED-4DB2-BD59-A6C34878D82A}">
                    <a16:rowId xmlns="" xmlns:a16="http://schemas.microsoft.com/office/drawing/2014/main" val="10001"/>
                  </a:ext>
                </a:extLst>
              </a:tr>
              <a:tr h="378527">
                <a:tc>
                  <a:txBody>
                    <a:bodyPr/>
                    <a:lstStyle/>
                    <a:p>
                      <a:pPr algn="ctr"/>
                      <a:r>
                        <a:rPr lang="en-US" sz="1600" i="0" dirty="0">
                          <a:latin typeface="CMU Typewriter Text Oblique" charset="0"/>
                          <a:ea typeface="CMU Typewriter Text Oblique" charset="0"/>
                          <a:cs typeface="CMU Typewriter Text Oblique" charset="0"/>
                        </a:rPr>
                        <a:t>Education</a:t>
                      </a:r>
                      <a:endParaRPr lang="en-US" sz="1600" b="0" i="0" dirty="0">
                        <a:latin typeface="CMU Typewriter Text Oblique" charset="0"/>
                        <a:ea typeface="CMU Typewriter Text Oblique" charset="0"/>
                        <a:cs typeface="CMU Typewriter Text Oblique" charset="0"/>
                      </a:endParaRPr>
                    </a:p>
                  </a:txBody>
                  <a:tcPr/>
                </a:tc>
                <a:tc>
                  <a:txBody>
                    <a:bodyPr/>
                    <a:lstStyle/>
                    <a:p>
                      <a:pPr algn="ctr"/>
                      <a:r>
                        <a:rPr lang="en-US" sz="1600" b="0" i="0" dirty="0">
                          <a:latin typeface="CMU Typewriter Text Oblique" charset="0"/>
                          <a:ea typeface="CMU Typewriter Text Oblique" charset="0"/>
                          <a:cs typeface="CMU Typewriter Text Oblique" charset="0"/>
                        </a:rPr>
                        <a:t>0.13</a:t>
                      </a:r>
                    </a:p>
                  </a:txBody>
                  <a:tcPr/>
                </a:tc>
                <a:extLst>
                  <a:ext uri="{0D108BD9-81ED-4DB2-BD59-A6C34878D82A}">
                    <a16:rowId xmlns="" xmlns:a16="http://schemas.microsoft.com/office/drawing/2014/main" val="10002"/>
                  </a:ext>
                </a:extLst>
              </a:tr>
              <a:tr h="378527">
                <a:tc>
                  <a:txBody>
                    <a:bodyPr/>
                    <a:lstStyle/>
                    <a:p>
                      <a:pPr algn="ctr"/>
                      <a:r>
                        <a:rPr lang="en-US" sz="1600" i="0" dirty="0">
                          <a:latin typeface="CMU Typewriter Text Oblique" charset="0"/>
                          <a:ea typeface="CMU Typewriter Text Oblique" charset="0"/>
                          <a:cs typeface="CMU Typewriter Text Oblique" charset="0"/>
                        </a:rPr>
                        <a:t>…</a:t>
                      </a:r>
                      <a:endParaRPr lang="en-US" sz="1600" b="0" i="0" dirty="0">
                        <a:latin typeface="CMU Typewriter Text Oblique" charset="0"/>
                        <a:ea typeface="CMU Typewriter Text Oblique" charset="0"/>
                        <a:cs typeface="CMU Typewriter Text Oblique" charset="0"/>
                      </a:endParaRPr>
                    </a:p>
                  </a:txBody>
                  <a:tcPr/>
                </a:tc>
                <a:tc>
                  <a:txBody>
                    <a:bodyPr/>
                    <a:lstStyle/>
                    <a:p>
                      <a:pPr algn="ctr"/>
                      <a:r>
                        <a:rPr lang="en-US" sz="1600" b="0" i="0" dirty="0">
                          <a:latin typeface="CMU Typewriter Text Oblique" charset="0"/>
                          <a:ea typeface="CMU Typewriter Text Oblique" charset="0"/>
                          <a:cs typeface="CMU Typewriter Text Oblique" charset="0"/>
                        </a:rPr>
                        <a:t>…</a:t>
                      </a:r>
                    </a:p>
                  </a:txBody>
                  <a:tcPr/>
                </a:tc>
                <a:extLst>
                  <a:ext uri="{0D108BD9-81ED-4DB2-BD59-A6C34878D82A}">
                    <a16:rowId xmlns="" xmlns:a16="http://schemas.microsoft.com/office/drawing/2014/main" val="10003"/>
                  </a:ext>
                </a:extLst>
              </a:tr>
            </a:tbl>
          </a:graphicData>
        </a:graphic>
      </p:graphicFrame>
      <p:sp>
        <p:nvSpPr>
          <p:cNvPr id="12" name="Rectangle 11">
            <a:extLst>
              <a:ext uri="{FF2B5EF4-FFF2-40B4-BE49-F238E27FC236}">
                <a16:creationId xmlns="" xmlns:a16="http://schemas.microsoft.com/office/drawing/2014/main" id="{B4B3E6B2-D27F-DF46-A9CD-22F4CCB88969}"/>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13" name="TextBox 12">
            <a:extLst>
              <a:ext uri="{FF2B5EF4-FFF2-40B4-BE49-F238E27FC236}">
                <a16:creationId xmlns="" xmlns:a16="http://schemas.microsoft.com/office/drawing/2014/main" id="{5E0F5C9A-3373-8646-BD9E-C4766D3D15AF}"/>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14" name="Rounded Rectangle 13">
            <a:extLst>
              <a:ext uri="{FF2B5EF4-FFF2-40B4-BE49-F238E27FC236}">
                <a16:creationId xmlns="" xmlns:a16="http://schemas.microsoft.com/office/drawing/2014/main" id="{79D934AB-FD2B-904F-8872-7B75A446D14A}"/>
              </a:ext>
            </a:extLst>
          </p:cNvPr>
          <p:cNvSpPr/>
          <p:nvPr/>
        </p:nvSpPr>
        <p:spPr>
          <a:xfrm>
            <a:off x="2784705" y="1586158"/>
            <a:ext cx="2807218" cy="193100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 xmlns:a16="http://schemas.microsoft.com/office/drawing/2014/main" id="{1A2EC6E4-5EF6-CD41-9348-6EEECC854357}"/>
              </a:ext>
            </a:extLst>
          </p:cNvPr>
          <p:cNvPicPr>
            <a:picLocks noChangeAspect="1"/>
          </p:cNvPicPr>
          <p:nvPr/>
        </p:nvPicPr>
        <p:blipFill>
          <a:blip r:embed="rId3"/>
          <a:stretch>
            <a:fillRect/>
          </a:stretch>
        </p:blipFill>
        <p:spPr>
          <a:xfrm>
            <a:off x="2845374" y="1777549"/>
            <a:ext cx="2647304" cy="1604722"/>
          </a:xfrm>
          <a:prstGeom prst="rect">
            <a:avLst/>
          </a:prstGeom>
        </p:spPr>
      </p:pic>
      <p:sp>
        <p:nvSpPr>
          <p:cNvPr id="17" name="Rounded Rectangular Callout 16">
            <a:extLst>
              <a:ext uri="{FF2B5EF4-FFF2-40B4-BE49-F238E27FC236}">
                <a16:creationId xmlns="" xmlns:a16="http://schemas.microsoft.com/office/drawing/2014/main" id="{74851233-BA63-F640-A814-73E37E0FB9D4}"/>
              </a:ext>
            </a:extLst>
          </p:cNvPr>
          <p:cNvSpPr/>
          <p:nvPr/>
        </p:nvSpPr>
        <p:spPr>
          <a:xfrm>
            <a:off x="5720504" y="1601257"/>
            <a:ext cx="3336412" cy="1254020"/>
          </a:xfrm>
          <a:prstGeom prst="wedgeRoundRectCallout">
            <a:avLst>
              <a:gd name="adj1" fmla="val -51776"/>
              <a:gd name="adj2" fmla="val 6474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dirty="0" err="1">
                <a:solidFill>
                  <a:schemeClr val="tx1"/>
                </a:solidFill>
                <a:ea typeface="CMU Typewriter Text" charset="0"/>
                <a:cs typeface="CMU Typewriter Text" charset="0"/>
              </a:rPr>
              <a:t>HypDB</a:t>
            </a:r>
            <a:r>
              <a:rPr lang="en-US" sz="1800" dirty="0">
                <a:solidFill>
                  <a:schemeClr val="tx1"/>
                </a:solidFill>
                <a:ea typeface="CMU Typewriter Text" charset="0"/>
                <a:cs typeface="CMU Typewriter Text" charset="0"/>
              </a:rPr>
              <a:t>: query is </a:t>
            </a:r>
            <a:r>
              <a:rPr lang="en-US" sz="1800" b="1" dirty="0">
                <a:solidFill>
                  <a:schemeClr val="tx1"/>
                </a:solidFill>
                <a:ea typeface="CMU Typewriter Text" charset="0"/>
                <a:cs typeface="CMU Typewriter Text" charset="0"/>
              </a:rPr>
              <a:t>biased </a:t>
            </a:r>
            <a:r>
              <a:rPr lang="en-US" sz="1800" dirty="0" err="1">
                <a:solidFill>
                  <a:schemeClr val="tx1"/>
                </a:solidFill>
                <a:ea typeface="CMU Typewriter Text" charset="0"/>
                <a:cs typeface="CMU Typewriter Text" charset="0"/>
              </a:rPr>
              <a:t>wrt</a:t>
            </a:r>
            <a:r>
              <a:rPr lang="en-US" sz="1800" dirty="0">
                <a:solidFill>
                  <a:schemeClr val="tx1"/>
                </a:solidFill>
                <a:ea typeface="CMU Typewriter Text" charset="0"/>
                <a:cs typeface="CMU Typewriter Text" charset="0"/>
              </a:rPr>
              <a:t>. attributes such as: </a:t>
            </a:r>
            <a:r>
              <a:rPr lang="en-US" sz="1800" dirty="0" err="1">
                <a:solidFill>
                  <a:schemeClr val="tx1"/>
                </a:solidFill>
                <a:ea typeface="CMU Typewriter Text Oblique" charset="0"/>
                <a:cs typeface="CMU Typewriter Text Oblique" charset="0"/>
              </a:rPr>
              <a:t>MaritalStatus</a:t>
            </a:r>
            <a:r>
              <a:rPr lang="en-US" sz="1800" dirty="0">
                <a:solidFill>
                  <a:schemeClr val="tx1"/>
                </a:solidFill>
                <a:ea typeface="CMU Typewriter Text" charset="0"/>
                <a:cs typeface="CMU Typewriter Text" charset="0"/>
              </a:rPr>
              <a:t>, Education, Age, …</a:t>
            </a:r>
          </a:p>
        </p:txBody>
      </p:sp>
      <p:sp>
        <p:nvSpPr>
          <p:cNvPr id="18" name="TextBox 17">
            <a:extLst>
              <a:ext uri="{FF2B5EF4-FFF2-40B4-BE49-F238E27FC236}">
                <a16:creationId xmlns="" xmlns:a16="http://schemas.microsoft.com/office/drawing/2014/main" id="{A7B19A84-C3C6-CE4A-BFEA-F56702764012}"/>
              </a:ext>
            </a:extLst>
          </p:cNvPr>
          <p:cNvSpPr txBox="1"/>
          <p:nvPr/>
        </p:nvSpPr>
        <p:spPr>
          <a:xfrm flipH="1">
            <a:off x="457200" y="3572053"/>
            <a:ext cx="2295226" cy="400110"/>
          </a:xfrm>
          <a:prstGeom prst="rect">
            <a:avLst/>
          </a:prstGeom>
          <a:noFill/>
        </p:spPr>
        <p:txBody>
          <a:bodyPr wrap="square" rtlCol="0">
            <a:spAutoFit/>
          </a:bodyPr>
          <a:lstStyle/>
          <a:p>
            <a:pPr algn="ctr"/>
            <a:r>
              <a:rPr lang="en-US" sz="2000" b="1" dirty="0">
                <a:solidFill>
                  <a:srgbClr val="FF0000"/>
                </a:solidFill>
                <a:latin typeface="CMU Typewriter Text" charset="0"/>
                <a:ea typeface="CMU Typewriter Text" charset="0"/>
                <a:cs typeface="CMU Typewriter Text" charset="0"/>
              </a:rPr>
              <a:t>Coarse-Grained:</a:t>
            </a:r>
          </a:p>
        </p:txBody>
      </p:sp>
    </p:spTree>
    <p:extLst>
      <p:ext uri="{BB962C8B-B14F-4D97-AF65-F5344CB8AC3E}">
        <p14:creationId xmlns:p14="http://schemas.microsoft.com/office/powerpoint/2010/main" val="302631768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39</a:t>
            </a:fld>
            <a:endParaRPr lang="en-US" dirty="0"/>
          </a:p>
        </p:txBody>
      </p:sp>
      <p:sp>
        <p:nvSpPr>
          <p:cNvPr id="17" name="TextBox 16">
            <a:extLst>
              <a:ext uri="{FF2B5EF4-FFF2-40B4-BE49-F238E27FC236}">
                <a16:creationId xmlns="" xmlns:a16="http://schemas.microsoft.com/office/drawing/2014/main" id="{84A4216B-D25D-FB49-8E68-7ACFE5CC65FF}"/>
              </a:ext>
            </a:extLst>
          </p:cNvPr>
          <p:cNvSpPr txBox="1"/>
          <p:nvPr/>
        </p:nvSpPr>
        <p:spPr>
          <a:xfrm flipH="1">
            <a:off x="457200" y="3572053"/>
            <a:ext cx="2295226" cy="400110"/>
          </a:xfrm>
          <a:prstGeom prst="rect">
            <a:avLst/>
          </a:prstGeom>
          <a:noFill/>
        </p:spPr>
        <p:txBody>
          <a:bodyPr wrap="square" rtlCol="0">
            <a:spAutoFit/>
          </a:bodyPr>
          <a:lstStyle/>
          <a:p>
            <a:pPr algn="ctr"/>
            <a:r>
              <a:rPr lang="en-US" sz="2000" b="1" dirty="0">
                <a:solidFill>
                  <a:srgbClr val="FF0000"/>
                </a:solidFill>
                <a:latin typeface="CMU Typewriter Text" charset="0"/>
                <a:ea typeface="CMU Typewriter Text" charset="0"/>
                <a:cs typeface="CMU Typewriter Text" charset="0"/>
              </a:rPr>
              <a:t>Coarse-Grained:</a:t>
            </a:r>
          </a:p>
        </p:txBody>
      </p:sp>
      <p:sp>
        <p:nvSpPr>
          <p:cNvPr id="5" name="Rounded Rectangular Callout 4">
            <a:extLst>
              <a:ext uri="{FF2B5EF4-FFF2-40B4-BE49-F238E27FC236}">
                <a16:creationId xmlns="" xmlns:a16="http://schemas.microsoft.com/office/drawing/2014/main" id="{EDAAD9E2-5822-C246-919F-5C354C2E1B35}"/>
              </a:ext>
            </a:extLst>
          </p:cNvPr>
          <p:cNvSpPr/>
          <p:nvPr/>
        </p:nvSpPr>
        <p:spPr>
          <a:xfrm>
            <a:off x="3843334" y="3791887"/>
            <a:ext cx="4706305" cy="2019711"/>
          </a:xfrm>
          <a:prstGeom prst="wedgeRoundRectCallout">
            <a:avLst>
              <a:gd name="adj1" fmla="val -64243"/>
              <a:gd name="adj2" fmla="val -10854"/>
              <a:gd name="adj3" fmla="val 1666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 xmlns:a16="http://schemas.microsoft.com/office/drawing/2014/main" id="{80082ABC-A95A-074F-848B-B5DB0521B40E}"/>
              </a:ext>
            </a:extLst>
          </p:cNvPr>
          <p:cNvSpPr/>
          <p:nvPr/>
        </p:nvSpPr>
        <p:spPr>
          <a:xfrm>
            <a:off x="5145111" y="3891392"/>
            <a:ext cx="1935145" cy="400110"/>
          </a:xfrm>
          <a:prstGeom prst="rect">
            <a:avLst/>
          </a:prstGeom>
        </p:spPr>
        <p:txBody>
          <a:bodyPr wrap="none">
            <a:spAutoFit/>
          </a:bodyPr>
          <a:lstStyle/>
          <a:p>
            <a:r>
              <a:rPr lang="en-US" sz="2000" b="1" dirty="0">
                <a:solidFill>
                  <a:srgbClr val="FF0000"/>
                </a:solidFill>
                <a:latin typeface="CMU Typewriter Text" charset="0"/>
                <a:ea typeface="CMU Typewriter Text" charset="0"/>
                <a:cs typeface="CMU Typewriter Text" charset="0"/>
              </a:rPr>
              <a:t>Fine-Grained:</a:t>
            </a:r>
            <a:endParaRPr lang="en-US" sz="2000" dirty="0"/>
          </a:p>
        </p:txBody>
      </p:sp>
      <p:sp>
        <p:nvSpPr>
          <p:cNvPr id="27" name="TextBox 26">
            <a:extLst>
              <a:ext uri="{FF2B5EF4-FFF2-40B4-BE49-F238E27FC236}">
                <a16:creationId xmlns="" xmlns:a16="http://schemas.microsoft.com/office/drawing/2014/main"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graphicFrame>
        <p:nvGraphicFramePr>
          <p:cNvPr id="28" name="Table 27">
            <a:extLst>
              <a:ext uri="{FF2B5EF4-FFF2-40B4-BE49-F238E27FC236}">
                <a16:creationId xmlns="" xmlns:a16="http://schemas.microsoft.com/office/drawing/2014/main" id="{604996D1-7942-0F4A-A4EB-01EC55CF68CA}"/>
              </a:ext>
            </a:extLst>
          </p:cNvPr>
          <p:cNvGraphicFramePr>
            <a:graphicFrameLocks noGrp="1"/>
          </p:cNvGraphicFramePr>
          <p:nvPr>
            <p:extLst>
              <p:ext uri="{D42A27DB-BD31-4B8C-83A1-F6EECF244321}">
                <p14:modId xmlns:p14="http://schemas.microsoft.com/office/powerpoint/2010/main" val="4094346269"/>
              </p:ext>
            </p:extLst>
          </p:nvPr>
        </p:nvGraphicFramePr>
        <p:xfrm>
          <a:off x="224673" y="4027053"/>
          <a:ext cx="2863763" cy="1514108"/>
        </p:xfrm>
        <a:graphic>
          <a:graphicData uri="http://schemas.openxmlformats.org/drawingml/2006/table">
            <a:tbl>
              <a:tblPr firstRow="1" bandRow="1">
                <a:tableStyleId>{5940675A-B579-460E-94D1-54222C63F5DA}</a:tableStyleId>
              </a:tblPr>
              <a:tblGrid>
                <a:gridCol w="1688245">
                  <a:extLst>
                    <a:ext uri="{9D8B030D-6E8A-4147-A177-3AD203B41FA5}">
                      <a16:colId xmlns="" xmlns:a16="http://schemas.microsoft.com/office/drawing/2014/main" val="20000"/>
                    </a:ext>
                  </a:extLst>
                </a:gridCol>
                <a:gridCol w="1175518">
                  <a:extLst>
                    <a:ext uri="{9D8B030D-6E8A-4147-A177-3AD203B41FA5}">
                      <a16:colId xmlns="" xmlns:a16="http://schemas.microsoft.com/office/drawing/2014/main" val="20001"/>
                    </a:ext>
                  </a:extLst>
                </a:gridCol>
              </a:tblGrid>
              <a:tr h="378527">
                <a:tc>
                  <a:txBody>
                    <a:bodyPr/>
                    <a:lstStyle/>
                    <a:p>
                      <a:pPr algn="ctr"/>
                      <a:r>
                        <a:rPr lang="en-US" sz="1600" b="1" i="0" dirty="0">
                          <a:latin typeface="CMU Typewriter Text Oblique" charset="0"/>
                          <a:ea typeface="CMU Typewriter Text Oblique" charset="0"/>
                          <a:cs typeface="CMU Typewriter Text Oblique" charset="0"/>
                        </a:rPr>
                        <a:t>Attribute</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a:latin typeface="CMU Typewriter Text Oblique" charset="0"/>
                          <a:ea typeface="CMU Typewriter Text Oblique" charset="0"/>
                          <a:cs typeface="CMU Typewriter Text Oblique" charset="0"/>
                        </a:rPr>
                        <a:t>Res.</a:t>
                      </a:r>
                    </a:p>
                  </a:txBody>
                  <a:tcPr/>
                </a:tc>
                <a:extLst>
                  <a:ext uri="{0D108BD9-81ED-4DB2-BD59-A6C34878D82A}">
                    <a16:rowId xmlns="" xmlns:a16="http://schemas.microsoft.com/office/drawing/2014/main" val="10000"/>
                  </a:ext>
                </a:extLst>
              </a:tr>
              <a:tr h="378527">
                <a:tc>
                  <a:txBody>
                    <a:bodyPr/>
                    <a:lstStyle/>
                    <a:p>
                      <a:pPr algn="ctr"/>
                      <a:r>
                        <a:rPr lang="en-US" sz="1600" dirty="0" err="1">
                          <a:solidFill>
                            <a:srgbClr val="FF0000"/>
                          </a:solidFill>
                          <a:latin typeface="CMU Typewriter Text Oblique" charset="0"/>
                          <a:ea typeface="CMU Typewriter Text Oblique" charset="0"/>
                          <a:cs typeface="CMU Typewriter Text Oblique" charset="0"/>
                        </a:rPr>
                        <a:t>MaritalStatus</a:t>
                      </a:r>
                      <a:endParaRPr lang="en-US" sz="1600" b="0" i="0" dirty="0">
                        <a:solidFill>
                          <a:srgbClr val="FF0000"/>
                        </a:solidFill>
                        <a:latin typeface="CMU Typewriter Text Oblique" charset="0"/>
                        <a:ea typeface="CMU Typewriter Text Oblique" charset="0"/>
                        <a:cs typeface="CMU Typewriter Text Oblique" charset="0"/>
                      </a:endParaRPr>
                    </a:p>
                  </a:txBody>
                  <a:tcPr/>
                </a:tc>
                <a:tc>
                  <a:txBody>
                    <a:bodyPr/>
                    <a:lstStyle/>
                    <a:p>
                      <a:pPr algn="ctr"/>
                      <a:r>
                        <a:rPr lang="en-US" sz="1600" b="0" i="0" dirty="0">
                          <a:solidFill>
                            <a:srgbClr val="FF0000"/>
                          </a:solidFill>
                          <a:latin typeface="CMU Typewriter Text Oblique" charset="0"/>
                          <a:ea typeface="CMU Typewriter Text Oblique" charset="0"/>
                          <a:cs typeface="CMU Typewriter Text Oblique" charset="0"/>
                        </a:rPr>
                        <a:t>0.58</a:t>
                      </a:r>
                    </a:p>
                  </a:txBody>
                  <a:tcPr/>
                </a:tc>
                <a:extLst>
                  <a:ext uri="{0D108BD9-81ED-4DB2-BD59-A6C34878D82A}">
                    <a16:rowId xmlns="" xmlns:a16="http://schemas.microsoft.com/office/drawing/2014/main" val="10001"/>
                  </a:ext>
                </a:extLst>
              </a:tr>
              <a:tr h="378527">
                <a:tc>
                  <a:txBody>
                    <a:bodyPr/>
                    <a:lstStyle/>
                    <a:p>
                      <a:pPr algn="ctr"/>
                      <a:r>
                        <a:rPr lang="en-US" sz="1600" dirty="0">
                          <a:latin typeface="CMU Typewriter Text Oblique" charset="0"/>
                          <a:ea typeface="CMU Typewriter Text Oblique" charset="0"/>
                          <a:cs typeface="CMU Typewriter Text Oblique" charset="0"/>
                        </a:rPr>
                        <a:t>Education</a:t>
                      </a:r>
                      <a:endParaRPr lang="en-US" sz="1600" b="0" i="0" dirty="0">
                        <a:latin typeface="CMU Typewriter Text Oblique" charset="0"/>
                        <a:ea typeface="CMU Typewriter Text Oblique" charset="0"/>
                        <a:cs typeface="CMU Typewriter Text Oblique" charset="0"/>
                      </a:endParaRPr>
                    </a:p>
                  </a:txBody>
                  <a:tcPr/>
                </a:tc>
                <a:tc>
                  <a:txBody>
                    <a:bodyPr/>
                    <a:lstStyle/>
                    <a:p>
                      <a:pPr algn="ctr"/>
                      <a:r>
                        <a:rPr lang="en-US" sz="1600" b="0" i="0" dirty="0">
                          <a:latin typeface="CMU Typewriter Text Oblique" charset="0"/>
                          <a:ea typeface="CMU Typewriter Text Oblique" charset="0"/>
                          <a:cs typeface="CMU Typewriter Text Oblique" charset="0"/>
                        </a:rPr>
                        <a:t>0.13</a:t>
                      </a:r>
                    </a:p>
                  </a:txBody>
                  <a:tcPr/>
                </a:tc>
                <a:extLst>
                  <a:ext uri="{0D108BD9-81ED-4DB2-BD59-A6C34878D82A}">
                    <a16:rowId xmlns="" xmlns:a16="http://schemas.microsoft.com/office/drawing/2014/main" val="10002"/>
                  </a:ext>
                </a:extLst>
              </a:tr>
              <a:tr h="378527">
                <a:tc>
                  <a:txBody>
                    <a:bodyPr/>
                    <a:lstStyle/>
                    <a:p>
                      <a:pPr algn="ctr"/>
                      <a:r>
                        <a:rPr lang="en-US" sz="1600" dirty="0">
                          <a:latin typeface="CMU Typewriter Text Oblique" charset="0"/>
                          <a:ea typeface="CMU Typewriter Text Oblique" charset="0"/>
                          <a:cs typeface="CMU Typewriter Text Oblique" charset="0"/>
                        </a:rPr>
                        <a:t>…</a:t>
                      </a:r>
                      <a:endParaRPr lang="en-US" sz="1600" b="0" i="0" dirty="0">
                        <a:latin typeface="CMU Typewriter Text Oblique" charset="0"/>
                        <a:ea typeface="CMU Typewriter Text Oblique" charset="0"/>
                        <a:cs typeface="CMU Typewriter Text Oblique" charset="0"/>
                      </a:endParaRPr>
                    </a:p>
                  </a:txBody>
                  <a:tcPr/>
                </a:tc>
                <a:tc>
                  <a:txBody>
                    <a:bodyPr/>
                    <a:lstStyle/>
                    <a:p>
                      <a:pPr algn="ctr"/>
                      <a:r>
                        <a:rPr lang="en-US" sz="1600" b="0" i="0" dirty="0">
                          <a:latin typeface="CMU Typewriter Text Oblique" charset="0"/>
                          <a:ea typeface="CMU Typewriter Text Oblique" charset="0"/>
                          <a:cs typeface="CMU Typewriter Text Oblique" charset="0"/>
                        </a:rPr>
                        <a:t>…</a:t>
                      </a:r>
                    </a:p>
                  </a:txBody>
                  <a:tcPr/>
                </a:tc>
                <a:extLst>
                  <a:ext uri="{0D108BD9-81ED-4DB2-BD59-A6C34878D82A}">
                    <a16:rowId xmlns="" xmlns:a16="http://schemas.microsoft.com/office/drawing/2014/main" val="10003"/>
                  </a:ext>
                </a:extLst>
              </a:tr>
            </a:tbl>
          </a:graphicData>
        </a:graphic>
      </p:graphicFrame>
      <p:graphicFrame>
        <p:nvGraphicFramePr>
          <p:cNvPr id="21" name="Table 20">
            <a:extLst>
              <a:ext uri="{FF2B5EF4-FFF2-40B4-BE49-F238E27FC236}">
                <a16:creationId xmlns="" xmlns:a16="http://schemas.microsoft.com/office/drawing/2014/main" id="{492E7821-20B1-A945-9BCA-4C2EE1F514C2}"/>
              </a:ext>
            </a:extLst>
          </p:cNvPr>
          <p:cNvGraphicFramePr>
            <a:graphicFrameLocks noGrp="1"/>
          </p:cNvGraphicFramePr>
          <p:nvPr>
            <p:extLst>
              <p:ext uri="{D42A27DB-BD31-4B8C-83A1-F6EECF244321}">
                <p14:modId xmlns:p14="http://schemas.microsoft.com/office/powerpoint/2010/main" val="4117037227"/>
              </p:ext>
            </p:extLst>
          </p:nvPr>
        </p:nvGraphicFramePr>
        <p:xfrm>
          <a:off x="3992877" y="4366171"/>
          <a:ext cx="4434841" cy="1249057"/>
        </p:xfrm>
        <a:graphic>
          <a:graphicData uri="http://schemas.openxmlformats.org/drawingml/2006/table">
            <a:tbl>
              <a:tblPr firstRow="1" bandRow="1">
                <a:tableStyleId>{5940675A-B579-460E-94D1-54222C63F5DA}</a:tableStyleId>
              </a:tblPr>
              <a:tblGrid>
                <a:gridCol w="761209">
                  <a:extLst>
                    <a:ext uri="{9D8B030D-6E8A-4147-A177-3AD203B41FA5}">
                      <a16:colId xmlns="" xmlns:a16="http://schemas.microsoft.com/office/drawing/2014/main" val="20000"/>
                    </a:ext>
                  </a:extLst>
                </a:gridCol>
                <a:gridCol w="1067594">
                  <a:extLst>
                    <a:ext uri="{9D8B030D-6E8A-4147-A177-3AD203B41FA5}">
                      <a16:colId xmlns="" xmlns:a16="http://schemas.microsoft.com/office/drawing/2014/main" val="20001"/>
                    </a:ext>
                  </a:extLst>
                </a:gridCol>
                <a:gridCol w="1630680">
                  <a:extLst>
                    <a:ext uri="{9D8B030D-6E8A-4147-A177-3AD203B41FA5}">
                      <a16:colId xmlns="" xmlns:a16="http://schemas.microsoft.com/office/drawing/2014/main" val="20002"/>
                    </a:ext>
                  </a:extLst>
                </a:gridCol>
                <a:gridCol w="975358">
                  <a:extLst>
                    <a:ext uri="{9D8B030D-6E8A-4147-A177-3AD203B41FA5}">
                      <a16:colId xmlns="" xmlns:a16="http://schemas.microsoft.com/office/drawing/2014/main" val="20003"/>
                    </a:ext>
                  </a:extLst>
                </a:gridCol>
              </a:tblGrid>
              <a:tr h="573891">
                <a:tc>
                  <a:txBody>
                    <a:bodyPr/>
                    <a:lstStyle/>
                    <a:p>
                      <a:pPr algn="ctr"/>
                      <a:r>
                        <a:rPr lang="en-US" sz="1600" b="1" i="0" dirty="0">
                          <a:latin typeface="CMU Typewriter Text" charset="0"/>
                          <a:ea typeface="CMU Typewriter Text" charset="0"/>
                          <a:cs typeface="CMU Typewriter Text" charset="0"/>
                        </a:rPr>
                        <a:t>Rank</a:t>
                      </a:r>
                    </a:p>
                  </a:txBody>
                  <a:tcPr/>
                </a:tc>
                <a:tc>
                  <a:txBody>
                    <a:bodyPr/>
                    <a:lstStyle/>
                    <a:p>
                      <a:pPr algn="ctr"/>
                      <a:r>
                        <a:rPr lang="en-US" sz="1600" b="1" i="0" dirty="0">
                          <a:latin typeface="CMU Typewriter Text" charset="0"/>
                          <a:ea typeface="CMU Typewriter Text" charset="0"/>
                          <a:cs typeface="CMU Typewriter Text" charset="0"/>
                        </a:rPr>
                        <a:t>Gender</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dirty="0" err="1">
                          <a:solidFill>
                            <a:srgbClr val="FF0000"/>
                          </a:solidFill>
                          <a:latin typeface="CMU Typewriter Text" charset="0"/>
                          <a:ea typeface="CMU Typewriter Text" charset="0"/>
                          <a:cs typeface="CMU Typewriter Text" charset="0"/>
                        </a:rPr>
                        <a:t>MarialStatus</a:t>
                      </a:r>
                      <a:endParaRPr lang="en-US" sz="1600" b="1"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1" i="0" dirty="0">
                          <a:latin typeface="CMU Typewriter Text" charset="0"/>
                          <a:ea typeface="CMU Typewriter Text" charset="0"/>
                          <a:cs typeface="CMU Typewriter Text" charset="0"/>
                        </a:rPr>
                        <a:t>Income</a:t>
                      </a:r>
                    </a:p>
                  </a:txBody>
                  <a:tcPr/>
                </a:tc>
                <a:extLst>
                  <a:ext uri="{0D108BD9-81ED-4DB2-BD59-A6C34878D82A}">
                    <a16:rowId xmlns="" xmlns:a16="http://schemas.microsoft.com/office/drawing/2014/main" val="10000"/>
                  </a:ext>
                </a:extLst>
              </a:tr>
              <a:tr h="337583">
                <a:tc>
                  <a:txBody>
                    <a:bodyPr/>
                    <a:lstStyle/>
                    <a:p>
                      <a:pPr algn="ctr"/>
                      <a:r>
                        <a:rPr lang="en-US" sz="1600" b="0" i="0" dirty="0">
                          <a:latin typeface="CMU Typewriter Text" charset="0"/>
                          <a:ea typeface="CMU Typewriter Text" charset="0"/>
                          <a:cs typeface="CMU Typewriter Text" charset="0"/>
                        </a:rPr>
                        <a:t>1</a:t>
                      </a:r>
                    </a:p>
                  </a:txBody>
                  <a:tcPr/>
                </a:tc>
                <a:tc>
                  <a:txBody>
                    <a:bodyPr/>
                    <a:lstStyle/>
                    <a:p>
                      <a:pPr algn="ctr"/>
                      <a:r>
                        <a:rPr lang="en-US" sz="1600" b="0" i="0" kern="1200" dirty="0">
                          <a:solidFill>
                            <a:schemeClr val="tx1"/>
                          </a:solidFill>
                          <a:effectLst/>
                          <a:latin typeface="CMU Typewriter Text" charset="0"/>
                          <a:ea typeface="CMU Typewriter Text" charset="0"/>
                          <a:cs typeface="CMU Typewriter Text" charset="0"/>
                        </a:rPr>
                        <a:t>Male</a:t>
                      </a:r>
                      <a:endParaRPr lang="en-US" sz="1600" b="0" i="0" dirty="0">
                        <a:latin typeface="CMU Typewriter Text" charset="0"/>
                        <a:ea typeface="CMU Typewriter Text" charset="0"/>
                        <a:cs typeface="CMU Typewriter Text" charset="0"/>
                      </a:endParaRPr>
                    </a:p>
                  </a:txBody>
                  <a:tcPr/>
                </a:tc>
                <a:tc>
                  <a:txBody>
                    <a:bodyPr/>
                    <a:lstStyle/>
                    <a:p>
                      <a:pPr algn="ctr"/>
                      <a:r>
                        <a:rPr lang="en-US" sz="1600" b="0" i="0" kern="1200" dirty="0">
                          <a:solidFill>
                            <a:srgbClr val="FF0000"/>
                          </a:solidFill>
                          <a:effectLst/>
                          <a:latin typeface="CMU Typewriter Text" charset="0"/>
                          <a:ea typeface="CMU Typewriter Text" charset="0"/>
                          <a:cs typeface="CMU Typewriter Text" charset="0"/>
                        </a:rPr>
                        <a:t>Married</a:t>
                      </a:r>
                      <a:endParaRPr lang="en-US" sz="1600" b="0" i="0" dirty="0">
                        <a:solidFill>
                          <a:srgbClr val="FF0000"/>
                        </a:solidFill>
                        <a:latin typeface="CMU Typewriter Text" charset="0"/>
                        <a:ea typeface="CMU Typewriter Text" charset="0"/>
                        <a:cs typeface="CMU Typewriter Text" charset="0"/>
                      </a:endParaRPr>
                    </a:p>
                  </a:txBody>
                  <a:tcPr/>
                </a:tc>
                <a:tc>
                  <a:txBody>
                    <a:bodyPr/>
                    <a:lstStyle/>
                    <a:p>
                      <a:pPr algn="ctr"/>
                      <a:r>
                        <a:rPr lang="en-US" sz="1600" b="0" i="0" dirty="0">
                          <a:latin typeface="CMU Typewriter Text" charset="0"/>
                          <a:ea typeface="CMU Typewriter Text" charset="0"/>
                          <a:cs typeface="CMU Typewriter Text" charset="0"/>
                        </a:rPr>
                        <a:t>1</a:t>
                      </a:r>
                    </a:p>
                  </a:txBody>
                  <a:tcPr/>
                </a:tc>
                <a:extLst>
                  <a:ext uri="{0D108BD9-81ED-4DB2-BD59-A6C34878D82A}">
                    <a16:rowId xmlns="" xmlns:a16="http://schemas.microsoft.com/office/drawing/2014/main" val="10001"/>
                  </a:ext>
                </a:extLst>
              </a:tr>
              <a:tr h="337583">
                <a:tc>
                  <a:txBody>
                    <a:bodyPr/>
                    <a:lstStyle/>
                    <a:p>
                      <a:pPr algn="ctr"/>
                      <a:r>
                        <a:rPr lang="en-US" sz="1600" b="0" i="0" dirty="0">
                          <a:latin typeface="CMU Typewriter Text" charset="0"/>
                          <a:ea typeface="CMU Typewriter Text" charset="0"/>
                          <a:cs typeface="CMU Typewriter Text" charset="0"/>
                        </a:rPr>
                        <a:t>2</a:t>
                      </a:r>
                    </a:p>
                  </a:txBody>
                  <a:tcPr/>
                </a:tc>
                <a:tc>
                  <a:txBody>
                    <a:bodyPr/>
                    <a:lstStyle/>
                    <a:p>
                      <a:pPr algn="ctr"/>
                      <a:r>
                        <a:rPr lang="en-US" sz="1600" b="0" i="0" dirty="0">
                          <a:latin typeface="CMU Typewriter Text" charset="0"/>
                          <a:ea typeface="CMU Typewriter Text" charset="0"/>
                          <a:cs typeface="CMU Typewriter Text" charset="0"/>
                        </a:rPr>
                        <a:t>Female</a:t>
                      </a:r>
                    </a:p>
                  </a:txBody>
                  <a:tcPr/>
                </a:tc>
                <a:tc>
                  <a:txBody>
                    <a:bodyPr/>
                    <a:lstStyle/>
                    <a:p>
                      <a:pPr algn="ctr"/>
                      <a:r>
                        <a:rPr lang="en-US" sz="1600" b="0" i="0" dirty="0">
                          <a:solidFill>
                            <a:srgbClr val="FF0000"/>
                          </a:solidFill>
                          <a:latin typeface="CMU Typewriter Text" charset="0"/>
                          <a:ea typeface="CMU Typewriter Text" charset="0"/>
                          <a:cs typeface="CMU Typewriter Text" charset="0"/>
                        </a:rPr>
                        <a:t>Single</a:t>
                      </a:r>
                    </a:p>
                  </a:txBody>
                  <a:tcPr/>
                </a:tc>
                <a:tc>
                  <a:txBody>
                    <a:bodyPr/>
                    <a:lstStyle/>
                    <a:p>
                      <a:pPr algn="ctr"/>
                      <a:r>
                        <a:rPr lang="en-US" sz="1600" b="0" i="0" dirty="0">
                          <a:latin typeface="CMU Typewriter Text" charset="0"/>
                          <a:ea typeface="CMU Typewriter Text" charset="0"/>
                          <a:cs typeface="CMU Typewriter Text" charset="0"/>
                        </a:rPr>
                        <a:t>0</a:t>
                      </a:r>
                    </a:p>
                  </a:txBody>
                  <a:tcPr/>
                </a:tc>
                <a:extLst>
                  <a:ext uri="{0D108BD9-81ED-4DB2-BD59-A6C34878D82A}">
                    <a16:rowId xmlns="" xmlns:a16="http://schemas.microsoft.com/office/drawing/2014/main" val="10002"/>
                  </a:ext>
                </a:extLst>
              </a:tr>
            </a:tbl>
          </a:graphicData>
        </a:graphic>
      </p:graphicFrame>
      <p:sp>
        <p:nvSpPr>
          <p:cNvPr id="15" name="Rectangle 14">
            <a:extLst>
              <a:ext uri="{FF2B5EF4-FFF2-40B4-BE49-F238E27FC236}">
                <a16:creationId xmlns="" xmlns:a16="http://schemas.microsoft.com/office/drawing/2014/main" id="{3A777203-0DE1-ED41-A1FD-C1C45D78E499}"/>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16" name="TextBox 15">
            <a:extLst>
              <a:ext uri="{FF2B5EF4-FFF2-40B4-BE49-F238E27FC236}">
                <a16:creationId xmlns="" xmlns:a16="http://schemas.microsoft.com/office/drawing/2014/main" id="{7D8BD80B-889A-3F4C-8CFE-48F98D71ED40}"/>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29" name="Rounded Rectangle 28">
            <a:extLst>
              <a:ext uri="{FF2B5EF4-FFF2-40B4-BE49-F238E27FC236}">
                <a16:creationId xmlns="" xmlns:a16="http://schemas.microsoft.com/office/drawing/2014/main" id="{83CDAFE4-02FE-3B45-9447-65343EF29E23}"/>
              </a:ext>
            </a:extLst>
          </p:cNvPr>
          <p:cNvSpPr/>
          <p:nvPr/>
        </p:nvSpPr>
        <p:spPr>
          <a:xfrm>
            <a:off x="2784705" y="1586158"/>
            <a:ext cx="2807218" cy="193100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1" name="Picture 30">
            <a:extLst>
              <a:ext uri="{FF2B5EF4-FFF2-40B4-BE49-F238E27FC236}">
                <a16:creationId xmlns="" xmlns:a16="http://schemas.microsoft.com/office/drawing/2014/main" id="{F1BF2DBA-9B01-9C4E-A406-337ADC330E4E}"/>
              </a:ext>
            </a:extLst>
          </p:cNvPr>
          <p:cNvPicPr>
            <a:picLocks noChangeAspect="1"/>
          </p:cNvPicPr>
          <p:nvPr/>
        </p:nvPicPr>
        <p:blipFill>
          <a:blip r:embed="rId3"/>
          <a:stretch>
            <a:fillRect/>
          </a:stretch>
        </p:blipFill>
        <p:spPr>
          <a:xfrm>
            <a:off x="2845374" y="1777549"/>
            <a:ext cx="2647304" cy="1604722"/>
          </a:xfrm>
          <a:prstGeom prst="rect">
            <a:avLst/>
          </a:prstGeom>
        </p:spPr>
      </p:pic>
      <p:sp>
        <p:nvSpPr>
          <p:cNvPr id="18" name="Rounded Rectangular Callout 17">
            <a:extLst>
              <a:ext uri="{FF2B5EF4-FFF2-40B4-BE49-F238E27FC236}">
                <a16:creationId xmlns="" xmlns:a16="http://schemas.microsoft.com/office/drawing/2014/main" id="{49C22A28-21CE-6444-AD9D-9A40084EF55D}"/>
              </a:ext>
            </a:extLst>
          </p:cNvPr>
          <p:cNvSpPr/>
          <p:nvPr/>
        </p:nvSpPr>
        <p:spPr>
          <a:xfrm>
            <a:off x="5720504" y="1601257"/>
            <a:ext cx="3336412" cy="1254020"/>
          </a:xfrm>
          <a:prstGeom prst="wedgeRoundRectCallout">
            <a:avLst>
              <a:gd name="adj1" fmla="val -51776"/>
              <a:gd name="adj2" fmla="val 6474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dirty="0" err="1">
                <a:solidFill>
                  <a:schemeClr val="tx1"/>
                </a:solidFill>
                <a:ea typeface="CMU Typewriter Text" charset="0"/>
                <a:cs typeface="CMU Typewriter Text" charset="0"/>
              </a:rPr>
              <a:t>HypDB</a:t>
            </a:r>
            <a:r>
              <a:rPr lang="en-US" sz="1800" dirty="0">
                <a:solidFill>
                  <a:schemeClr val="tx1"/>
                </a:solidFill>
                <a:ea typeface="CMU Typewriter Text" charset="0"/>
                <a:cs typeface="CMU Typewriter Text" charset="0"/>
              </a:rPr>
              <a:t>: query is </a:t>
            </a:r>
            <a:r>
              <a:rPr lang="en-US" sz="1800" b="1" dirty="0">
                <a:solidFill>
                  <a:schemeClr val="tx1"/>
                </a:solidFill>
                <a:ea typeface="CMU Typewriter Text" charset="0"/>
                <a:cs typeface="CMU Typewriter Text" charset="0"/>
              </a:rPr>
              <a:t>biased </a:t>
            </a:r>
            <a:r>
              <a:rPr lang="en-US" sz="1800" dirty="0" err="1">
                <a:solidFill>
                  <a:schemeClr val="tx1"/>
                </a:solidFill>
                <a:ea typeface="CMU Typewriter Text" charset="0"/>
                <a:cs typeface="CMU Typewriter Text" charset="0"/>
              </a:rPr>
              <a:t>wrt</a:t>
            </a:r>
            <a:r>
              <a:rPr lang="en-US" sz="1800" dirty="0">
                <a:solidFill>
                  <a:schemeClr val="tx1"/>
                </a:solidFill>
                <a:ea typeface="CMU Typewriter Text" charset="0"/>
                <a:cs typeface="CMU Typewriter Text" charset="0"/>
              </a:rPr>
              <a:t>. attributes such as: </a:t>
            </a:r>
            <a:r>
              <a:rPr lang="en-US" sz="1800" dirty="0" err="1">
                <a:solidFill>
                  <a:schemeClr val="tx1"/>
                </a:solidFill>
                <a:ea typeface="CMU Typewriter Text Oblique" charset="0"/>
                <a:cs typeface="CMU Typewriter Text Oblique" charset="0"/>
              </a:rPr>
              <a:t>MaritalStatus</a:t>
            </a:r>
            <a:r>
              <a:rPr lang="en-US" sz="1800" dirty="0">
                <a:solidFill>
                  <a:schemeClr val="tx1"/>
                </a:solidFill>
                <a:ea typeface="CMU Typewriter Text" charset="0"/>
                <a:cs typeface="CMU Typewriter Text" charset="0"/>
              </a:rPr>
              <a:t>, Education, Age, …</a:t>
            </a:r>
          </a:p>
        </p:txBody>
      </p:sp>
      <p:sp>
        <p:nvSpPr>
          <p:cNvPr id="20" name="TextBox 19">
            <a:extLst>
              <a:ext uri="{FF2B5EF4-FFF2-40B4-BE49-F238E27FC236}">
                <a16:creationId xmlns="" xmlns:a16="http://schemas.microsoft.com/office/drawing/2014/main" id="{A05C14D3-0265-E04A-A826-156CEC965F05}"/>
              </a:ext>
            </a:extLst>
          </p:cNvPr>
          <p:cNvSpPr txBox="1"/>
          <p:nvPr/>
        </p:nvSpPr>
        <p:spPr>
          <a:xfrm>
            <a:off x="0" y="5905989"/>
            <a:ext cx="8269380" cy="830997"/>
          </a:xfrm>
          <a:prstGeom prst="rect">
            <a:avLst/>
          </a:prstGeom>
          <a:solidFill>
            <a:schemeClr val="bg1"/>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none" rtlCol="0">
            <a:spAutoFit/>
          </a:bodyPr>
          <a:lstStyle/>
          <a:p>
            <a:r>
              <a:rPr lang="en-US" sz="2400" dirty="0"/>
              <a:t>There are more married males than married females in data and </a:t>
            </a:r>
          </a:p>
          <a:p>
            <a:r>
              <a:rPr lang="en-US" sz="2400" dirty="0"/>
              <a:t>married people have higher income!</a:t>
            </a:r>
          </a:p>
        </p:txBody>
      </p:sp>
    </p:spTree>
    <p:extLst>
      <p:ext uri="{BB962C8B-B14F-4D97-AF65-F5344CB8AC3E}">
        <p14:creationId xmlns:p14="http://schemas.microsoft.com/office/powerpoint/2010/main" val="24622864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
            </a:r>
            <a:br>
              <a:rPr lang="en-US" dirty="0"/>
            </a:br>
            <a:r>
              <a:rPr lang="en-US" dirty="0"/>
              <a:t>The Pitfall of Group BY Queries for Decision Making</a:t>
            </a:r>
          </a:p>
        </p:txBody>
      </p:sp>
      <p:sp>
        <p:nvSpPr>
          <p:cNvPr id="8" name="Rectangle 7"/>
          <p:cNvSpPr/>
          <p:nvPr/>
        </p:nvSpPr>
        <p:spPr>
          <a:xfrm>
            <a:off x="1663644" y="1711978"/>
            <a:ext cx="5338552" cy="1569660"/>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400" dirty="0">
                <a:solidFill>
                  <a:srgbClr val="0070C0"/>
                </a:solidFill>
              </a:rPr>
              <a:t>SELECT</a:t>
            </a:r>
            <a:r>
              <a:rPr lang="en-US" sz="2400" dirty="0">
                <a:solidFill>
                  <a:srgbClr val="000000"/>
                </a:solidFill>
              </a:rPr>
              <a:t>  </a:t>
            </a:r>
            <a:r>
              <a:rPr lang="en-US" sz="2400" dirty="0"/>
              <a:t> Carrier, </a:t>
            </a:r>
            <a:r>
              <a:rPr lang="en-US" sz="2400" dirty="0" err="1">
                <a:solidFill>
                  <a:srgbClr val="FF66CC"/>
                </a:solidFill>
              </a:rPr>
              <a:t>avg</a:t>
            </a:r>
            <a:r>
              <a:rPr lang="en-US" sz="2400" dirty="0">
                <a:solidFill>
                  <a:srgbClr val="FF66CC"/>
                </a:solidFill>
              </a:rPr>
              <a:t>(</a:t>
            </a:r>
            <a:r>
              <a:rPr lang="en-US" sz="2400" dirty="0"/>
              <a:t>Delayed)</a:t>
            </a:r>
            <a:r>
              <a:rPr lang="en-US" sz="2400" dirty="0">
                <a:solidFill>
                  <a:srgbClr val="000000"/>
                </a:solidFill>
              </a:rPr>
              <a:t> </a:t>
            </a:r>
            <a:endParaRPr lang="en-US" sz="2400" dirty="0"/>
          </a:p>
          <a:p>
            <a:r>
              <a:rPr lang="en-US" sz="2400" dirty="0">
                <a:solidFill>
                  <a:srgbClr val="0070C0"/>
                </a:solidFill>
              </a:rPr>
              <a:t>FROM</a:t>
            </a:r>
            <a:r>
              <a:rPr lang="en-US" sz="2400" dirty="0">
                <a:solidFill>
                  <a:srgbClr val="000000"/>
                </a:solidFill>
              </a:rPr>
              <a:t>     </a:t>
            </a:r>
            <a:r>
              <a:rPr lang="en-US" sz="2400" dirty="0" err="1"/>
              <a:t>FlightData</a:t>
            </a:r>
            <a:r>
              <a:rPr lang="en-US" sz="2400" dirty="0">
                <a:solidFill>
                  <a:srgbClr val="000000"/>
                </a:solidFill>
              </a:rPr>
              <a:t> </a:t>
            </a:r>
            <a:r>
              <a:rPr lang="en-US" sz="2400" dirty="0"/>
              <a:t/>
            </a:r>
            <a:br>
              <a:rPr lang="en-US" sz="2400" dirty="0"/>
            </a:br>
            <a:r>
              <a:rPr lang="en-US" sz="2400" dirty="0">
                <a:solidFill>
                  <a:srgbClr val="0070C0"/>
                </a:solidFill>
              </a:rPr>
              <a:t>WHERE</a:t>
            </a:r>
            <a:r>
              <a:rPr lang="en-US" sz="2400" dirty="0">
                <a:solidFill>
                  <a:srgbClr val="000000"/>
                </a:solidFill>
              </a:rPr>
              <a:t>    </a:t>
            </a:r>
            <a:r>
              <a:rPr lang="en-US" sz="2400" dirty="0"/>
              <a:t>Carrier</a:t>
            </a:r>
            <a:r>
              <a:rPr lang="en-US" sz="2400" dirty="0">
                <a:solidFill>
                  <a:srgbClr val="000000"/>
                </a:solidFill>
              </a:rPr>
              <a:t> </a:t>
            </a:r>
            <a:r>
              <a:rPr lang="en-US" sz="2400" dirty="0">
                <a:solidFill>
                  <a:srgbClr val="0070C0"/>
                </a:solidFill>
              </a:rPr>
              <a:t>IN</a:t>
            </a:r>
            <a:r>
              <a:rPr lang="en-US" sz="2400" dirty="0">
                <a:solidFill>
                  <a:srgbClr val="000000"/>
                </a:solidFill>
              </a:rPr>
              <a:t>   </a:t>
            </a:r>
            <a:r>
              <a:rPr lang="en-US" sz="2400" dirty="0"/>
              <a:t>(</a:t>
            </a:r>
            <a:r>
              <a:rPr lang="en-US" sz="2400" dirty="0">
                <a:solidFill>
                  <a:srgbClr val="FF66CC"/>
                </a:solidFill>
              </a:rPr>
              <a:t>American, United</a:t>
            </a:r>
            <a:r>
              <a:rPr lang="en-US" sz="2400" dirty="0">
                <a:solidFill>
                  <a:srgbClr val="000000"/>
                </a:solidFill>
              </a:rPr>
              <a:t> </a:t>
            </a:r>
            <a:r>
              <a:rPr lang="en-US" sz="2400" dirty="0"/>
              <a:t>)</a:t>
            </a:r>
            <a:r>
              <a:rPr lang="en-US" sz="2400" dirty="0">
                <a:solidFill>
                  <a:srgbClr val="000000"/>
                </a:solidFill>
              </a:rPr>
              <a:t> </a:t>
            </a:r>
            <a:r>
              <a:rPr lang="en-US" sz="2400" dirty="0"/>
              <a:t/>
            </a:r>
            <a:br>
              <a:rPr lang="en-US" sz="2400" dirty="0"/>
            </a:br>
            <a:r>
              <a:rPr lang="en-US" sz="2400" dirty="0">
                <a:solidFill>
                  <a:srgbClr val="0070C0"/>
                </a:solidFill>
              </a:rPr>
              <a:t>GROUP BY</a:t>
            </a:r>
            <a:r>
              <a:rPr lang="en-US" sz="2400" dirty="0">
                <a:solidFill>
                  <a:srgbClr val="000000"/>
                </a:solidFill>
              </a:rPr>
              <a:t> </a:t>
            </a:r>
            <a:r>
              <a:rPr lang="en-US" sz="2400" dirty="0"/>
              <a:t>Carrier</a:t>
            </a:r>
            <a:r>
              <a:rPr lang="en-US" sz="2400" dirty="0">
                <a:solidFill>
                  <a:srgbClr val="000000"/>
                </a:solidFill>
              </a:rPr>
              <a:t> </a:t>
            </a:r>
            <a:endParaRPr lang="en-US" sz="2400" dirty="0"/>
          </a:p>
        </p:txBody>
      </p:sp>
      <p:sp>
        <p:nvSpPr>
          <p:cNvPr id="3" name="Slide Number Placeholder 2">
            <a:extLst>
              <a:ext uri="{FF2B5EF4-FFF2-40B4-BE49-F238E27FC236}">
                <a16:creationId xmlns="" xmlns:a16="http://schemas.microsoft.com/office/drawing/2014/main" id="{A2215534-FDD9-F64E-8D03-8FEC7E81C640}"/>
              </a:ext>
            </a:extLst>
          </p:cNvPr>
          <p:cNvSpPr>
            <a:spLocks noGrp="1"/>
          </p:cNvSpPr>
          <p:nvPr>
            <p:ph type="sldNum" sz="quarter" idx="12"/>
          </p:nvPr>
        </p:nvSpPr>
        <p:spPr/>
        <p:txBody>
          <a:bodyPr/>
          <a:lstStyle/>
          <a:p>
            <a:fld id="{957239CD-2F0E-0D4D-84EB-78B480075DD5}" type="slidenum">
              <a:rPr lang="en-US" smtClean="0"/>
              <a:t>4</a:t>
            </a:fld>
            <a:endParaRPr lang="en-US"/>
          </a:p>
        </p:txBody>
      </p:sp>
      <p:sp>
        <p:nvSpPr>
          <p:cNvPr id="11" name="Rounded Rectangle 10">
            <a:extLst>
              <a:ext uri="{FF2B5EF4-FFF2-40B4-BE49-F238E27FC236}">
                <a16:creationId xmlns="" xmlns:a16="http://schemas.microsoft.com/office/drawing/2014/main" id="{739C4837-3153-5C44-8EA6-AB7F672AB497}"/>
              </a:ext>
            </a:extLst>
          </p:cNvPr>
          <p:cNvSpPr/>
          <p:nvPr/>
        </p:nvSpPr>
        <p:spPr>
          <a:xfrm>
            <a:off x="189267" y="3421010"/>
            <a:ext cx="3628377" cy="249294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 xmlns:a16="http://schemas.microsoft.com/office/drawing/2014/main" id="{A5ED2852-35D2-994C-918C-BC4DE6156C3B}"/>
              </a:ext>
            </a:extLst>
          </p:cNvPr>
          <p:cNvPicPr>
            <a:picLocks noChangeAspect="1"/>
          </p:cNvPicPr>
          <p:nvPr/>
        </p:nvPicPr>
        <p:blipFill>
          <a:blip r:embed="rId3"/>
          <a:stretch>
            <a:fillRect/>
          </a:stretch>
        </p:blipFill>
        <p:spPr>
          <a:xfrm>
            <a:off x="556873" y="3527387"/>
            <a:ext cx="2752385" cy="2274125"/>
          </a:xfrm>
          <a:prstGeom prst="rect">
            <a:avLst/>
          </a:prstGeom>
        </p:spPr>
      </p:pic>
      <p:sp>
        <p:nvSpPr>
          <p:cNvPr id="14" name="TextBox 13">
            <a:extLst>
              <a:ext uri="{FF2B5EF4-FFF2-40B4-BE49-F238E27FC236}">
                <a16:creationId xmlns="" xmlns:a16="http://schemas.microsoft.com/office/drawing/2014/main" id="{C50385C1-2F03-5A45-B6EB-1A2022D86746}"/>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17" name="Oval Callout 16">
            <a:extLst>
              <a:ext uri="{FF2B5EF4-FFF2-40B4-BE49-F238E27FC236}">
                <a16:creationId xmlns="" xmlns:a16="http://schemas.microsoft.com/office/drawing/2014/main" id="{ED2C594D-4D48-8C47-A9EE-3052FF42C317}"/>
              </a:ext>
            </a:extLst>
          </p:cNvPr>
          <p:cNvSpPr/>
          <p:nvPr/>
        </p:nvSpPr>
        <p:spPr>
          <a:xfrm>
            <a:off x="6713175" y="1735204"/>
            <a:ext cx="2191462" cy="735747"/>
          </a:xfrm>
          <a:prstGeom prst="wedgeEllipseCallout">
            <a:avLst>
              <a:gd name="adj1" fmla="val -161199"/>
              <a:gd name="adj2" fmla="val 33402"/>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r>
              <a:rPr lang="en-US" sz="1400" dirty="0">
                <a:solidFill>
                  <a:srgbClr val="FF0000"/>
                </a:solidFill>
              </a:rPr>
              <a:t>[Airline On-Time </a:t>
            </a:r>
          </a:p>
          <a:p>
            <a:r>
              <a:rPr lang="en-US" sz="1400" dirty="0">
                <a:solidFill>
                  <a:srgbClr val="FF0000"/>
                </a:solidFill>
              </a:rPr>
              <a:t>Performance Data]</a:t>
            </a:r>
          </a:p>
        </p:txBody>
      </p:sp>
      <mc:AlternateContent xmlns:mc="http://schemas.openxmlformats.org/markup-compatibility/2006" xmlns:a14="http://schemas.microsoft.com/office/drawing/2010/main">
        <mc:Choice Requires="a14">
          <p:sp>
            <p:nvSpPr>
              <p:cNvPr id="18" name="TextBox 17">
                <a:extLst>
                  <a:ext uri="{FF2B5EF4-FFF2-40B4-BE49-F238E27FC236}">
                    <a16:creationId xmlns="" xmlns:a16="http://schemas.microsoft.com/office/drawing/2014/main" id="{D7AD4142-B9B6-BD41-9B51-CF5FDF9CEF96}"/>
                  </a:ext>
                </a:extLst>
              </p:cNvPr>
              <p:cNvSpPr txBox="1"/>
              <p:nvPr/>
            </p:nvSpPr>
            <p:spPr>
              <a:xfrm>
                <a:off x="768992" y="6133755"/>
                <a:ext cx="2729337" cy="461665"/>
              </a:xfrm>
              <a:prstGeom prst="rect">
                <a:avLst/>
              </a:prstGeom>
              <a:solidFill>
                <a:schemeClr val="bg1"/>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none" rtlCol="0">
                <a:spAutoFit/>
              </a:bodyPr>
              <a:lstStyle/>
              <a:p>
                <a14:m>
                  <m:oMath xmlns:m="http://schemas.openxmlformats.org/officeDocument/2006/math">
                    <m:r>
                      <m:rPr>
                        <m:sty m:val="p"/>
                      </m:rPr>
                      <a:rPr lang="en-US" sz="2400" b="0" i="0" smtClean="0">
                        <a:latin typeface="Cambria Math" panose="02040503050406030204" pitchFamily="18" charset="0"/>
                      </a:rPr>
                      <m:t>American</m:t>
                    </m:r>
                    <m:r>
                      <a:rPr lang="en-US" sz="2400" b="1" i="1" smtClean="0">
                        <a:latin typeface="Cambria Math" panose="02040503050406030204" pitchFamily="18" charset="0"/>
                      </a:rPr>
                      <m:t> </m:t>
                    </m:r>
                  </m:oMath>
                </a14:m>
                <a:r>
                  <a:rPr lang="en-US" sz="2400" dirty="0"/>
                  <a:t>is better!</a:t>
                </a:r>
              </a:p>
            </p:txBody>
          </p:sp>
        </mc:Choice>
        <mc:Fallback xmlns="">
          <p:sp>
            <p:nvSpPr>
              <p:cNvPr id="18" name="TextBox 17">
                <a:extLst>
                  <a:ext uri="{FF2B5EF4-FFF2-40B4-BE49-F238E27FC236}">
                    <a16:creationId xmlns:a16="http://schemas.microsoft.com/office/drawing/2014/main" id="{D7AD4142-B9B6-BD41-9B51-CF5FDF9CEF96}"/>
                  </a:ext>
                </a:extLst>
              </p:cNvPr>
              <p:cNvSpPr txBox="1">
                <a:spLocks noRot="1" noChangeAspect="1" noMove="1" noResize="1" noEditPoints="1" noAdjustHandles="1" noChangeArrowheads="1" noChangeShapeType="1" noTextEdit="1"/>
              </p:cNvSpPr>
              <p:nvPr/>
            </p:nvSpPr>
            <p:spPr>
              <a:xfrm>
                <a:off x="768992" y="6133755"/>
                <a:ext cx="2729337" cy="461665"/>
              </a:xfrm>
              <a:prstGeom prst="rect">
                <a:avLst/>
              </a:prstGeom>
              <a:blipFill>
                <a:blip r:embed="rId4"/>
                <a:stretch>
                  <a:fillRect/>
                </a:stretch>
              </a:blipFill>
              <a:ln>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159147356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40</a:t>
            </a:fld>
            <a:endParaRPr lang="en-US" dirty="0"/>
          </a:p>
        </p:txBody>
      </p:sp>
      <p:sp>
        <p:nvSpPr>
          <p:cNvPr id="27" name="TextBox 26">
            <a:extLst>
              <a:ext uri="{FF2B5EF4-FFF2-40B4-BE49-F238E27FC236}">
                <a16:creationId xmlns="" xmlns:a16="http://schemas.microsoft.com/office/drawing/2014/main"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sp>
        <p:nvSpPr>
          <p:cNvPr id="10" name="Rectangle 9">
            <a:extLst>
              <a:ext uri="{FF2B5EF4-FFF2-40B4-BE49-F238E27FC236}">
                <a16:creationId xmlns="" xmlns:a16="http://schemas.microsoft.com/office/drawing/2014/main" id="{61BEEB92-52E1-8D40-86DD-C88DD31D8BC3}"/>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12" name="Rounded Rectangle 11">
            <a:extLst>
              <a:ext uri="{FF2B5EF4-FFF2-40B4-BE49-F238E27FC236}">
                <a16:creationId xmlns="" xmlns:a16="http://schemas.microsoft.com/office/drawing/2014/main" id="{A21B72FB-94A2-AC40-AE37-0CE74B21C7DC}"/>
              </a:ext>
            </a:extLst>
          </p:cNvPr>
          <p:cNvSpPr/>
          <p:nvPr/>
        </p:nvSpPr>
        <p:spPr>
          <a:xfrm>
            <a:off x="2784705" y="1586158"/>
            <a:ext cx="2807218" cy="193100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12">
            <a:extLst>
              <a:ext uri="{FF2B5EF4-FFF2-40B4-BE49-F238E27FC236}">
                <a16:creationId xmlns="" xmlns:a16="http://schemas.microsoft.com/office/drawing/2014/main" id="{C0C22C90-AE0C-8A41-A803-19E576AF1D23}"/>
              </a:ext>
            </a:extLst>
          </p:cNvPr>
          <p:cNvPicPr>
            <a:picLocks noChangeAspect="1"/>
          </p:cNvPicPr>
          <p:nvPr/>
        </p:nvPicPr>
        <p:blipFill>
          <a:blip r:embed="rId3"/>
          <a:stretch>
            <a:fillRect/>
          </a:stretch>
        </p:blipFill>
        <p:spPr>
          <a:xfrm>
            <a:off x="2845374" y="1777549"/>
            <a:ext cx="2647304" cy="1604722"/>
          </a:xfrm>
          <a:prstGeom prst="rect">
            <a:avLst/>
          </a:prstGeom>
        </p:spPr>
      </p:pic>
      <p:sp>
        <p:nvSpPr>
          <p:cNvPr id="4" name="Rectangle 3">
            <a:extLst>
              <a:ext uri="{FF2B5EF4-FFF2-40B4-BE49-F238E27FC236}">
                <a16:creationId xmlns="" xmlns:a16="http://schemas.microsoft.com/office/drawing/2014/main" id="{68F902DF-CA58-844A-9476-18869BCA36DE}"/>
              </a:ext>
            </a:extLst>
          </p:cNvPr>
          <p:cNvSpPr/>
          <p:nvPr/>
        </p:nvSpPr>
        <p:spPr>
          <a:xfrm>
            <a:off x="900823" y="5508247"/>
            <a:ext cx="7342353" cy="1015663"/>
          </a:xfrm>
          <a:prstGeom prst="rect">
            <a:avLst/>
          </a:prstGeom>
          <a:noFill/>
          <a:ln>
            <a:solidFill>
              <a:schemeClr val="accent1">
                <a:shade val="50000"/>
              </a:schemeClr>
            </a:solidFill>
          </a:ln>
        </p:spPr>
        <p:txBody>
          <a:bodyPr wrap="square">
            <a:spAutoFit/>
          </a:bodyPr>
          <a:lstStyle/>
          <a:p>
            <a:r>
              <a:rPr lang="en-US" sz="2000" dirty="0">
                <a:latin typeface="Helvetica" pitchFamily="2" charset="0"/>
              </a:rPr>
              <a:t>Income attribute in US census data reports the adjusted gross income as indicated in the individual’s tax forms, which depends on </a:t>
            </a:r>
            <a:r>
              <a:rPr lang="en-US" sz="2000" dirty="0">
                <a:solidFill>
                  <a:srgbClr val="FF0000"/>
                </a:solidFill>
                <a:latin typeface="Helvetica" pitchFamily="2" charset="0"/>
              </a:rPr>
              <a:t>filing status </a:t>
            </a:r>
            <a:r>
              <a:rPr lang="en-US" sz="2000" dirty="0">
                <a:latin typeface="Helvetica" pitchFamily="2" charset="0"/>
              </a:rPr>
              <a:t>could be household income</a:t>
            </a:r>
          </a:p>
        </p:txBody>
      </p:sp>
      <p:sp>
        <p:nvSpPr>
          <p:cNvPr id="11" name="TextBox 10">
            <a:extLst>
              <a:ext uri="{FF2B5EF4-FFF2-40B4-BE49-F238E27FC236}">
                <a16:creationId xmlns="" xmlns:a16="http://schemas.microsoft.com/office/drawing/2014/main" id="{87B6567E-A30D-2541-B9A1-31053AE7BA2C}"/>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15" name="Rounded Rectangular Callout 14">
            <a:extLst>
              <a:ext uri="{FF2B5EF4-FFF2-40B4-BE49-F238E27FC236}">
                <a16:creationId xmlns="" xmlns:a16="http://schemas.microsoft.com/office/drawing/2014/main" id="{65E8F907-04BD-6246-A91A-7BA041A7B1BE}"/>
              </a:ext>
            </a:extLst>
          </p:cNvPr>
          <p:cNvSpPr/>
          <p:nvPr/>
        </p:nvSpPr>
        <p:spPr>
          <a:xfrm>
            <a:off x="5720504" y="1601257"/>
            <a:ext cx="3336412" cy="1254020"/>
          </a:xfrm>
          <a:prstGeom prst="wedgeRoundRectCallout">
            <a:avLst>
              <a:gd name="adj1" fmla="val -51776"/>
              <a:gd name="adj2" fmla="val 64743"/>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dirty="0" err="1">
                <a:solidFill>
                  <a:schemeClr val="tx1"/>
                </a:solidFill>
                <a:ea typeface="CMU Typewriter Text" charset="0"/>
                <a:cs typeface="CMU Typewriter Text" charset="0"/>
              </a:rPr>
              <a:t>HypDB</a:t>
            </a:r>
            <a:r>
              <a:rPr lang="en-US" sz="1800" dirty="0">
                <a:solidFill>
                  <a:schemeClr val="tx1"/>
                </a:solidFill>
                <a:ea typeface="CMU Typewriter Text" charset="0"/>
                <a:cs typeface="CMU Typewriter Text" charset="0"/>
              </a:rPr>
              <a:t>: query is </a:t>
            </a:r>
            <a:r>
              <a:rPr lang="en-US" sz="1800" b="1" dirty="0">
                <a:solidFill>
                  <a:schemeClr val="tx1"/>
                </a:solidFill>
                <a:ea typeface="CMU Typewriter Text" charset="0"/>
                <a:cs typeface="CMU Typewriter Text" charset="0"/>
              </a:rPr>
              <a:t>biased </a:t>
            </a:r>
            <a:r>
              <a:rPr lang="en-US" sz="1800" dirty="0" err="1">
                <a:solidFill>
                  <a:schemeClr val="tx1"/>
                </a:solidFill>
                <a:ea typeface="CMU Typewriter Text" charset="0"/>
                <a:cs typeface="CMU Typewriter Text" charset="0"/>
              </a:rPr>
              <a:t>wrt</a:t>
            </a:r>
            <a:r>
              <a:rPr lang="en-US" sz="1800" dirty="0">
                <a:solidFill>
                  <a:schemeClr val="tx1"/>
                </a:solidFill>
                <a:ea typeface="CMU Typewriter Text" charset="0"/>
                <a:cs typeface="CMU Typewriter Text" charset="0"/>
              </a:rPr>
              <a:t>. attributes such as: </a:t>
            </a:r>
            <a:r>
              <a:rPr lang="en-US" sz="1800" dirty="0" err="1">
                <a:solidFill>
                  <a:schemeClr val="tx1"/>
                </a:solidFill>
                <a:ea typeface="CMU Typewriter Text Oblique" charset="0"/>
                <a:cs typeface="CMU Typewriter Text Oblique" charset="0"/>
              </a:rPr>
              <a:t>MaritalStatus</a:t>
            </a:r>
            <a:r>
              <a:rPr lang="en-US" sz="1800" dirty="0">
                <a:solidFill>
                  <a:schemeClr val="tx1"/>
                </a:solidFill>
                <a:ea typeface="CMU Typewriter Text" charset="0"/>
                <a:cs typeface="CMU Typewriter Text" charset="0"/>
              </a:rPr>
              <a:t>, Education, Age, …</a:t>
            </a:r>
          </a:p>
        </p:txBody>
      </p:sp>
    </p:spTree>
    <p:extLst>
      <p:ext uri="{BB962C8B-B14F-4D97-AF65-F5344CB8AC3E}">
        <p14:creationId xmlns:p14="http://schemas.microsoft.com/office/powerpoint/2010/main" val="257037440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C93DA1-AABB-BF44-8E1B-47872964E380}"/>
              </a:ext>
            </a:extLst>
          </p:cNvPr>
          <p:cNvSpPr>
            <a:spLocks noGrp="1"/>
          </p:cNvSpPr>
          <p:nvPr>
            <p:ph type="title"/>
          </p:nvPr>
        </p:nvSpPr>
        <p:spPr/>
        <p:txBody>
          <a:bodyPr/>
          <a:lstStyle/>
          <a:p>
            <a:r>
              <a:rPr lang="en-US" dirty="0"/>
              <a:t>End to End Evaluation</a:t>
            </a:r>
          </a:p>
        </p:txBody>
      </p:sp>
      <p:sp>
        <p:nvSpPr>
          <p:cNvPr id="3" name="Slide Number Placeholder 2">
            <a:extLst>
              <a:ext uri="{FF2B5EF4-FFF2-40B4-BE49-F238E27FC236}">
                <a16:creationId xmlns="" xmlns:a16="http://schemas.microsoft.com/office/drawing/2014/main" id="{1ED3085F-346D-FD40-964E-6CF8A1CEA9A1}"/>
              </a:ext>
            </a:extLst>
          </p:cNvPr>
          <p:cNvSpPr>
            <a:spLocks noGrp="1"/>
          </p:cNvSpPr>
          <p:nvPr>
            <p:ph type="sldNum" sz="quarter" idx="12"/>
          </p:nvPr>
        </p:nvSpPr>
        <p:spPr/>
        <p:txBody>
          <a:bodyPr/>
          <a:lstStyle/>
          <a:p>
            <a:fld id="{957239CD-2F0E-0D4D-84EB-78B480075DD5}" type="slidenum">
              <a:rPr lang="en-US" smtClean="0"/>
              <a:t>41</a:t>
            </a:fld>
            <a:endParaRPr lang="en-US" dirty="0"/>
          </a:p>
        </p:txBody>
      </p:sp>
      <p:sp>
        <p:nvSpPr>
          <p:cNvPr id="27" name="TextBox 26">
            <a:extLst>
              <a:ext uri="{FF2B5EF4-FFF2-40B4-BE49-F238E27FC236}">
                <a16:creationId xmlns="" xmlns:a16="http://schemas.microsoft.com/office/drawing/2014/main" id="{DF4C379E-8651-994A-942D-D671237718AA}"/>
              </a:ext>
            </a:extLst>
          </p:cNvPr>
          <p:cNvSpPr txBox="1"/>
          <p:nvPr/>
        </p:nvSpPr>
        <p:spPr>
          <a:xfrm>
            <a:off x="119270" y="56321"/>
            <a:ext cx="6364627" cy="461665"/>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400" b="1" dirty="0"/>
              <a:t>Q</a:t>
            </a:r>
            <a:r>
              <a:rPr lang="en-US" sz="2400" dirty="0"/>
              <a:t>: What is the effect of Gender on adult Income?</a:t>
            </a:r>
          </a:p>
        </p:txBody>
      </p:sp>
      <p:sp>
        <p:nvSpPr>
          <p:cNvPr id="10" name="Rectangle 9">
            <a:extLst>
              <a:ext uri="{FF2B5EF4-FFF2-40B4-BE49-F238E27FC236}">
                <a16:creationId xmlns="" xmlns:a16="http://schemas.microsoft.com/office/drawing/2014/main" id="{61BEEB92-52E1-8D40-86DD-C88DD31D8BC3}"/>
              </a:ext>
            </a:extLst>
          </p:cNvPr>
          <p:cNvSpPr/>
          <p:nvPr/>
        </p:nvSpPr>
        <p:spPr>
          <a:xfrm>
            <a:off x="106647" y="1206955"/>
            <a:ext cx="2654159" cy="1815882"/>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000" b="1" dirty="0">
                <a:solidFill>
                  <a:schemeClr val="tx1"/>
                </a:solidFill>
                <a:latin typeface="Helvetica" pitchFamily="2" charset="0"/>
                <a:ea typeface="CMU Typewriter Text" charset="0"/>
                <a:cs typeface="CMU Typewriter Text" charset="0"/>
              </a:rPr>
              <a:t>OLAP Query:</a:t>
            </a:r>
          </a:p>
          <a:p>
            <a:endParaRPr lang="en-US" sz="2000" dirty="0">
              <a:solidFill>
                <a:srgbClr val="00B0F0"/>
              </a:solidFill>
              <a:latin typeface="CMU Typewriter Text" charset="0"/>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SELECT</a:t>
            </a:r>
            <a:r>
              <a:rPr lang="en-US" sz="2400" dirty="0">
                <a:latin typeface="+mj-lt"/>
                <a:ea typeface="CMU Typewriter Text" charset="0"/>
                <a:cs typeface="CMU Typewriter Text" charset="0"/>
              </a:rPr>
              <a:t> </a:t>
            </a:r>
            <a:r>
              <a:rPr lang="en-US" sz="2400" dirty="0" err="1">
                <a:solidFill>
                  <a:srgbClr val="FF66CC"/>
                </a:solidFill>
                <a:latin typeface="+mj-lt"/>
                <a:ea typeface="CMU Typewriter Text" charset="0"/>
                <a:cs typeface="CMU Typewriter Text" charset="0"/>
              </a:rPr>
              <a:t>avg</a:t>
            </a:r>
            <a:r>
              <a:rPr lang="en-US" sz="2400" dirty="0">
                <a:latin typeface="+mj-lt"/>
                <a:ea typeface="CMU Typewriter Text" charset="0"/>
                <a:cs typeface="CMU Typewriter Text" charset="0"/>
              </a:rPr>
              <a:t>(Income)</a:t>
            </a:r>
          </a:p>
          <a:p>
            <a:r>
              <a:rPr lang="en-US" sz="2400" dirty="0">
                <a:solidFill>
                  <a:srgbClr val="00B0F0"/>
                </a:solidFill>
                <a:latin typeface="+mj-lt"/>
                <a:ea typeface="CMU Typewriter Text" charset="0"/>
                <a:cs typeface="CMU Typewriter Text" charset="0"/>
              </a:rPr>
              <a:t>FROM</a:t>
            </a:r>
            <a:r>
              <a:rPr lang="en-US" sz="2400" dirty="0">
                <a:latin typeface="+mj-lt"/>
                <a:ea typeface="CMU Typewriter Text" charset="0"/>
                <a:cs typeface="CMU Typewriter Text" charset="0"/>
              </a:rPr>
              <a:t> </a:t>
            </a:r>
            <a:r>
              <a:rPr lang="en-US" sz="2400" dirty="0" err="1">
                <a:latin typeface="+mj-lt"/>
                <a:ea typeface="CMU Typewriter Text" charset="0"/>
                <a:cs typeface="CMU Typewriter Text" charset="0"/>
              </a:rPr>
              <a:t>AdultData</a:t>
            </a:r>
            <a:endParaRPr lang="en-US" sz="2400" dirty="0">
              <a:latin typeface="+mj-lt"/>
              <a:ea typeface="CMU Typewriter Text" charset="0"/>
              <a:cs typeface="CMU Typewriter Text" charset="0"/>
            </a:endParaRPr>
          </a:p>
          <a:p>
            <a:r>
              <a:rPr lang="en-US" sz="2400" dirty="0">
                <a:solidFill>
                  <a:srgbClr val="00B0F0"/>
                </a:solidFill>
                <a:latin typeface="+mj-lt"/>
                <a:ea typeface="CMU Typewriter Text" charset="0"/>
                <a:cs typeface="CMU Typewriter Text" charset="0"/>
              </a:rPr>
              <a:t>GROUP BY </a:t>
            </a:r>
            <a:r>
              <a:rPr lang="en-US" sz="2400" dirty="0">
                <a:latin typeface="+mj-lt"/>
                <a:ea typeface="CMU Typewriter Text" charset="0"/>
                <a:cs typeface="CMU Typewriter Text" charset="0"/>
              </a:rPr>
              <a:t>Gender</a:t>
            </a:r>
          </a:p>
        </p:txBody>
      </p:sp>
      <p:sp>
        <p:nvSpPr>
          <p:cNvPr id="15" name="Rounded Rectangular Callout 14">
            <a:extLst>
              <a:ext uri="{FF2B5EF4-FFF2-40B4-BE49-F238E27FC236}">
                <a16:creationId xmlns="" xmlns:a16="http://schemas.microsoft.com/office/drawing/2014/main" id="{78B8C55A-0F60-6C40-B07E-5D09A20F6A52}"/>
              </a:ext>
            </a:extLst>
          </p:cNvPr>
          <p:cNvSpPr/>
          <p:nvPr/>
        </p:nvSpPr>
        <p:spPr>
          <a:xfrm>
            <a:off x="2061964" y="4100105"/>
            <a:ext cx="4948435" cy="1341777"/>
          </a:xfrm>
          <a:prstGeom prst="wedgeRoundRectCallout">
            <a:avLst>
              <a:gd name="adj1" fmla="val 33854"/>
              <a:gd name="adj2" fmla="val -68075"/>
              <a:gd name="adj3" fmla="val 16667"/>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800" dirty="0">
              <a:solidFill>
                <a:schemeClr val="tx1"/>
              </a:solidFill>
              <a:latin typeface="Helvetica" pitchFamily="2" charset="0"/>
            </a:endParaRPr>
          </a:p>
          <a:p>
            <a:pPr algn="ctr"/>
            <a:r>
              <a:rPr lang="en-US" sz="1800" dirty="0">
                <a:solidFill>
                  <a:schemeClr val="tx1"/>
                </a:solidFill>
                <a:latin typeface="Helvetica" pitchFamily="2" charset="0"/>
              </a:rPr>
              <a:t>Disparity is explained by other attributes to a huge extent. However, Adult  census data is </a:t>
            </a:r>
            <a:r>
              <a:rPr lang="en-US" sz="1800" b="1" dirty="0">
                <a:solidFill>
                  <a:srgbClr val="FF0000"/>
                </a:solidFill>
                <a:latin typeface="Helvetica" pitchFamily="2" charset="0"/>
              </a:rPr>
              <a:t>Inconsistent</a:t>
            </a:r>
            <a:r>
              <a:rPr lang="en-US" sz="1800" dirty="0">
                <a:solidFill>
                  <a:schemeClr val="tx1"/>
                </a:solidFill>
                <a:latin typeface="Helvetica" pitchFamily="2" charset="0"/>
              </a:rPr>
              <a:t> and </a:t>
            </a:r>
            <a:r>
              <a:rPr lang="en-US" sz="1800" b="1" dirty="0">
                <a:solidFill>
                  <a:srgbClr val="FF0000"/>
                </a:solidFill>
                <a:latin typeface="Helvetica" pitchFamily="2" charset="0"/>
              </a:rPr>
              <a:t>SHOULD NOT </a:t>
            </a:r>
            <a:r>
              <a:rPr lang="en-US" sz="1800" dirty="0">
                <a:solidFill>
                  <a:schemeClr val="tx1"/>
                </a:solidFill>
                <a:latin typeface="Helvetica" pitchFamily="2" charset="0"/>
              </a:rPr>
              <a:t>be used to investigate gender discrimination</a:t>
            </a:r>
          </a:p>
          <a:p>
            <a:pPr algn="ctr"/>
            <a:endParaRPr lang="en-US" sz="1800" dirty="0">
              <a:solidFill>
                <a:schemeClr val="tx1"/>
              </a:solidFill>
              <a:ea typeface="CMU Typewriter Text" charset="0"/>
              <a:cs typeface="CMU Typewriter Text" charset="0"/>
            </a:endParaRPr>
          </a:p>
        </p:txBody>
      </p:sp>
      <p:sp>
        <p:nvSpPr>
          <p:cNvPr id="11" name="TextBox 10">
            <a:extLst>
              <a:ext uri="{FF2B5EF4-FFF2-40B4-BE49-F238E27FC236}">
                <a16:creationId xmlns="" xmlns:a16="http://schemas.microsoft.com/office/drawing/2014/main" id="{CBCF37F3-8E92-334D-AD69-A1287B6CC264}"/>
              </a:ext>
            </a:extLst>
          </p:cNvPr>
          <p:cNvSpPr txBox="1"/>
          <p:nvPr/>
        </p:nvSpPr>
        <p:spPr>
          <a:xfrm>
            <a:off x="6493342" y="119000"/>
            <a:ext cx="2730491" cy="369332"/>
          </a:xfrm>
          <a:prstGeom prst="rect">
            <a:avLst/>
          </a:prstGeom>
          <a:noFill/>
        </p:spPr>
        <p:txBody>
          <a:bodyPr wrap="none" rtlCol="0">
            <a:spAutoFit/>
          </a:bodyPr>
          <a:lstStyle/>
          <a:p>
            <a:r>
              <a:rPr lang="en-US" sz="1800" dirty="0">
                <a:solidFill>
                  <a:srgbClr val="FF0000"/>
                </a:solidFill>
              </a:rPr>
              <a:t>[UCI Adult Census dataset ]</a:t>
            </a:r>
          </a:p>
        </p:txBody>
      </p:sp>
      <p:sp>
        <p:nvSpPr>
          <p:cNvPr id="12" name="Rounded Rectangle 11">
            <a:extLst>
              <a:ext uri="{FF2B5EF4-FFF2-40B4-BE49-F238E27FC236}">
                <a16:creationId xmlns="" xmlns:a16="http://schemas.microsoft.com/office/drawing/2014/main" id="{A01B9265-EEEA-D24A-9D80-265AD3B642CA}"/>
              </a:ext>
            </a:extLst>
          </p:cNvPr>
          <p:cNvSpPr/>
          <p:nvPr/>
        </p:nvSpPr>
        <p:spPr>
          <a:xfrm>
            <a:off x="3399387" y="1240047"/>
            <a:ext cx="5555929" cy="252004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 xmlns:a16="http://schemas.microsoft.com/office/drawing/2014/main" id="{EC54431B-1EA0-A749-A262-C16FC55A3269}"/>
              </a:ext>
            </a:extLst>
          </p:cNvPr>
          <p:cNvPicPr>
            <a:picLocks noChangeAspect="1"/>
          </p:cNvPicPr>
          <p:nvPr/>
        </p:nvPicPr>
        <p:blipFill>
          <a:blip r:embed="rId3"/>
          <a:stretch>
            <a:fillRect/>
          </a:stretch>
        </p:blipFill>
        <p:spPr>
          <a:xfrm>
            <a:off x="3883057" y="1431029"/>
            <a:ext cx="4813182" cy="2220194"/>
          </a:xfrm>
          <a:prstGeom prst="rect">
            <a:avLst/>
          </a:prstGeom>
        </p:spPr>
      </p:pic>
      <p:sp>
        <p:nvSpPr>
          <p:cNvPr id="20" name="Rectangle 19">
            <a:extLst>
              <a:ext uri="{FF2B5EF4-FFF2-40B4-BE49-F238E27FC236}">
                <a16:creationId xmlns="" xmlns:a16="http://schemas.microsoft.com/office/drawing/2014/main" id="{CE56CF37-3DE8-9C47-BF6D-C0BF9C1E31D5}"/>
              </a:ext>
            </a:extLst>
          </p:cNvPr>
          <p:cNvSpPr/>
          <p:nvPr/>
        </p:nvSpPr>
        <p:spPr>
          <a:xfrm>
            <a:off x="6500079" y="2310334"/>
            <a:ext cx="1052286" cy="392929"/>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1" name="Rectangle 20">
            <a:extLst>
              <a:ext uri="{FF2B5EF4-FFF2-40B4-BE49-F238E27FC236}">
                <a16:creationId xmlns="" xmlns:a16="http://schemas.microsoft.com/office/drawing/2014/main" id="{1A5ABC92-3A74-7D4F-9E42-B11842AEEE4D}"/>
              </a:ext>
            </a:extLst>
          </p:cNvPr>
          <p:cNvSpPr/>
          <p:nvPr/>
        </p:nvSpPr>
        <p:spPr>
          <a:xfrm>
            <a:off x="6512925" y="2432644"/>
            <a:ext cx="1105407" cy="246221"/>
          </a:xfrm>
          <a:prstGeom prst="rect">
            <a:avLst/>
          </a:prstGeom>
        </p:spPr>
        <p:txBody>
          <a:bodyPr wrap="square">
            <a:spAutoFit/>
          </a:bodyPr>
          <a:lstStyle/>
          <a:p>
            <a:r>
              <a:rPr lang="en-US" sz="1000" dirty="0" err="1">
                <a:latin typeface="CMU Typewriter Text" charset="0"/>
                <a:ea typeface="CMU Typewriter Text" charset="0"/>
                <a:cs typeface="CMU Typewriter Text" charset="0"/>
              </a:rPr>
              <a:t>pvalue</a:t>
            </a:r>
            <a:r>
              <a:rPr lang="en-US" sz="1000" dirty="0">
                <a:latin typeface="CMU Typewriter Text" charset="0"/>
                <a:ea typeface="CMU Typewriter Text" charset="0"/>
                <a:cs typeface="CMU Typewriter Text" charset="0"/>
              </a:rPr>
              <a:t>&lt;0.005</a:t>
            </a:r>
            <a:endParaRPr lang="en-US" sz="1000" dirty="0"/>
          </a:p>
        </p:txBody>
      </p:sp>
    </p:spTree>
    <p:extLst>
      <p:ext uri="{BB962C8B-B14F-4D97-AF65-F5344CB8AC3E}">
        <p14:creationId xmlns:p14="http://schemas.microsoft.com/office/powerpoint/2010/main" val="405717279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normAutofit fontScale="92500" lnSpcReduction="10000"/>
          </a:bodyPr>
          <a:lstStyle/>
          <a:p>
            <a:r>
              <a:rPr lang="en-US" dirty="0"/>
              <a:t>Motivation &amp; Background</a:t>
            </a:r>
          </a:p>
          <a:p>
            <a:endParaRPr lang="en-US" dirty="0"/>
          </a:p>
          <a:p>
            <a:r>
              <a:rPr lang="en-US" dirty="0"/>
              <a:t>Our system</a:t>
            </a:r>
          </a:p>
          <a:p>
            <a:pPr lvl="1"/>
            <a:r>
              <a:rPr lang="en-US" dirty="0"/>
              <a:t>Detecting Bias</a:t>
            </a:r>
          </a:p>
          <a:p>
            <a:pPr lvl="1"/>
            <a:r>
              <a:rPr lang="en-US" dirty="0"/>
              <a:t>Explaining Bias </a:t>
            </a:r>
          </a:p>
          <a:p>
            <a:pPr lvl="1"/>
            <a:r>
              <a:rPr lang="en-US" dirty="0"/>
              <a:t>Resolving Bias</a:t>
            </a:r>
          </a:p>
          <a:p>
            <a:r>
              <a:rPr lang="en-US" dirty="0"/>
              <a:t>Experiments</a:t>
            </a:r>
          </a:p>
          <a:p>
            <a:endParaRPr lang="en-US" dirty="0"/>
          </a:p>
          <a:p>
            <a:r>
              <a:rPr lang="en-US" dirty="0"/>
              <a:t>Conclusions</a:t>
            </a:r>
          </a:p>
        </p:txBody>
      </p:sp>
      <p:sp>
        <p:nvSpPr>
          <p:cNvPr id="4" name="Rectangle 3"/>
          <p:cNvSpPr/>
          <p:nvPr/>
        </p:nvSpPr>
        <p:spPr>
          <a:xfrm>
            <a:off x="786184" y="5425440"/>
            <a:ext cx="2033216" cy="4495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 xmlns:a16="http://schemas.microsoft.com/office/drawing/2014/main" id="{56CECB16-2325-234D-88F8-DB45EAB497C3}"/>
              </a:ext>
            </a:extLst>
          </p:cNvPr>
          <p:cNvSpPr>
            <a:spLocks noGrp="1"/>
          </p:cNvSpPr>
          <p:nvPr>
            <p:ph type="sldNum" sz="quarter" idx="12"/>
          </p:nvPr>
        </p:nvSpPr>
        <p:spPr/>
        <p:txBody>
          <a:bodyPr/>
          <a:lstStyle/>
          <a:p>
            <a:fld id="{957239CD-2F0E-0D4D-84EB-78B480075DD5}" type="slidenum">
              <a:rPr lang="en-US" smtClean="0"/>
              <a:t>42</a:t>
            </a:fld>
            <a:endParaRPr lang="en-US"/>
          </a:p>
        </p:txBody>
      </p:sp>
    </p:spTree>
    <p:extLst>
      <p:ext uri="{BB962C8B-B14F-4D97-AF65-F5344CB8AC3E}">
        <p14:creationId xmlns:p14="http://schemas.microsoft.com/office/powerpoint/2010/main" val="128112604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lnSpcReduction="10000"/>
          </a:bodyPr>
          <a:lstStyle/>
          <a:p>
            <a:r>
              <a:rPr lang="en-US" dirty="0"/>
              <a:t>OLAP queries can be biased and misleading</a:t>
            </a:r>
          </a:p>
          <a:p>
            <a:endParaRPr lang="en-US" dirty="0"/>
          </a:p>
          <a:p>
            <a:r>
              <a:rPr lang="en-US" dirty="0"/>
              <a:t>We proposed </a:t>
            </a:r>
            <a:r>
              <a:rPr lang="en-US" dirty="0" err="1"/>
              <a:t>HypDB</a:t>
            </a:r>
            <a:r>
              <a:rPr lang="en-US" dirty="0"/>
              <a:t>, a system to detect, explain, and resolve bias</a:t>
            </a:r>
          </a:p>
          <a:p>
            <a:pPr marL="0" indent="0">
              <a:buNone/>
            </a:pPr>
            <a:endParaRPr lang="en-US" dirty="0"/>
          </a:p>
          <a:p>
            <a:r>
              <a:rPr lang="en-US" dirty="0" err="1"/>
              <a:t>HypDB</a:t>
            </a:r>
            <a:r>
              <a:rPr lang="en-US" dirty="0"/>
              <a:t> is useful for: 	</a:t>
            </a:r>
          </a:p>
          <a:p>
            <a:pPr lvl="1"/>
            <a:r>
              <a:rPr lang="en-US" sz="2400" dirty="0"/>
              <a:t>Avoiding statistical anomalies</a:t>
            </a:r>
          </a:p>
          <a:p>
            <a:pPr lvl="1"/>
            <a:r>
              <a:rPr lang="en-US" sz="2400" smtClean="0"/>
              <a:t>Detecting </a:t>
            </a:r>
            <a:r>
              <a:rPr lang="en-US" sz="2400" dirty="0"/>
              <a:t>discrimination</a:t>
            </a:r>
          </a:p>
          <a:p>
            <a:pPr lvl="1"/>
            <a:r>
              <a:rPr lang="en-US" sz="2400" dirty="0"/>
              <a:t>Detecting errors in data collection</a:t>
            </a:r>
          </a:p>
        </p:txBody>
      </p:sp>
      <p:sp>
        <p:nvSpPr>
          <p:cNvPr id="4" name="Slide Number Placeholder 3">
            <a:extLst>
              <a:ext uri="{FF2B5EF4-FFF2-40B4-BE49-F238E27FC236}">
                <a16:creationId xmlns="" xmlns:a16="http://schemas.microsoft.com/office/drawing/2014/main" id="{F6D64044-4A35-054F-BF5E-844C294BE98E}"/>
              </a:ext>
            </a:extLst>
          </p:cNvPr>
          <p:cNvSpPr>
            <a:spLocks noGrp="1"/>
          </p:cNvSpPr>
          <p:nvPr>
            <p:ph type="sldNum" sz="quarter" idx="12"/>
          </p:nvPr>
        </p:nvSpPr>
        <p:spPr/>
        <p:txBody>
          <a:bodyPr/>
          <a:lstStyle/>
          <a:p>
            <a:fld id="{957239CD-2F0E-0D4D-84EB-78B480075DD5}" type="slidenum">
              <a:rPr lang="en-US" smtClean="0"/>
              <a:t>43</a:t>
            </a:fld>
            <a:endParaRPr lang="en-US"/>
          </a:p>
        </p:txBody>
      </p:sp>
    </p:spTree>
    <p:extLst>
      <p:ext uri="{BB962C8B-B14F-4D97-AF65-F5344CB8AC3E}">
        <p14:creationId xmlns:p14="http://schemas.microsoft.com/office/powerpoint/2010/main" val="285230550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968FC84-68D1-FB40-981D-AE79884C3A9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 xmlns:a16="http://schemas.microsoft.com/office/drawing/2014/main" id="{DC915032-5A7F-9F46-ABD0-FABE57B3DEBF}"/>
              </a:ext>
            </a:extLst>
          </p:cNvPr>
          <p:cNvSpPr>
            <a:spLocks noGrp="1"/>
          </p:cNvSpPr>
          <p:nvPr>
            <p:ph idx="1"/>
          </p:nvPr>
        </p:nvSpPr>
        <p:spPr/>
        <p:txBody>
          <a:bodyPr>
            <a:noAutofit/>
          </a:bodyPr>
          <a:lstStyle/>
          <a:p>
            <a:pPr marL="0" indent="0">
              <a:buNone/>
            </a:pPr>
            <a:r>
              <a:rPr lang="en-US" sz="1400" dirty="0"/>
              <a:t>[Luong  et. al., </a:t>
            </a:r>
            <a:r>
              <a:rPr lang="en-US" sz="1400" i="1" dirty="0"/>
              <a:t>KDD 2011</a:t>
            </a:r>
            <a:r>
              <a:rPr lang="en-US" sz="1400" dirty="0"/>
              <a:t>] Luong, </a:t>
            </a:r>
            <a:r>
              <a:rPr lang="en-US" sz="1400" dirty="0" err="1"/>
              <a:t>Binh</a:t>
            </a:r>
            <a:r>
              <a:rPr lang="en-US" sz="1400" dirty="0"/>
              <a:t> Thanh, Salvatore Ruggieri, and Franco </a:t>
            </a:r>
            <a:r>
              <a:rPr lang="en-US" sz="1400" dirty="0" err="1"/>
              <a:t>Turini</a:t>
            </a:r>
            <a:r>
              <a:rPr lang="en-US" sz="1400" dirty="0"/>
              <a:t>. "k-NN as an implementation of situation testing for discrimination discovery and </a:t>
            </a:r>
            <a:r>
              <a:rPr lang="en-US" sz="1400" dirty="0" err="1"/>
              <a:t>prevention."</a:t>
            </a:r>
            <a:r>
              <a:rPr lang="en-US" sz="1400" i="1" dirty="0" err="1"/>
              <a:t>ACM</a:t>
            </a:r>
            <a:r>
              <a:rPr lang="en-US" sz="1400" i="1" dirty="0"/>
              <a:t> SIGKDD</a:t>
            </a:r>
            <a:r>
              <a:rPr lang="en-US" sz="1400" dirty="0"/>
              <a:t>. ACM, 2011.</a:t>
            </a:r>
          </a:p>
          <a:p>
            <a:pPr marL="0" indent="0">
              <a:buNone/>
            </a:pPr>
            <a:r>
              <a:rPr lang="en-US" sz="1400" dirty="0"/>
              <a:t>[</a:t>
            </a:r>
            <a:r>
              <a:rPr lang="en-US" sz="1400" dirty="0" err="1"/>
              <a:t>Zliobaite</a:t>
            </a:r>
            <a:r>
              <a:rPr lang="en-US" sz="1400" dirty="0"/>
              <a:t> et. al., ICDM 2011]  </a:t>
            </a:r>
            <a:r>
              <a:rPr lang="en-US" sz="1400" dirty="0" err="1"/>
              <a:t>Zliobaite</a:t>
            </a:r>
            <a:r>
              <a:rPr lang="en-US" sz="1400" dirty="0"/>
              <a:t>, F. </a:t>
            </a:r>
            <a:r>
              <a:rPr lang="en-US" sz="1400" dirty="0" err="1"/>
              <a:t>Kamiran</a:t>
            </a:r>
            <a:r>
              <a:rPr lang="en-US" sz="1400" dirty="0"/>
              <a:t>, and T. </a:t>
            </a:r>
            <a:r>
              <a:rPr lang="en-US" sz="1400" dirty="0" err="1"/>
              <a:t>Calders</a:t>
            </a:r>
            <a:r>
              <a:rPr lang="en-US" sz="1400" dirty="0"/>
              <a:t>, “Handling conditional discrimination,” in ICDM. IEEE, 2011, pp. 992–1001.</a:t>
            </a:r>
          </a:p>
          <a:p>
            <a:pPr marL="0" indent="0">
              <a:buNone/>
            </a:pPr>
            <a:r>
              <a:rPr lang="en-US" sz="1400" dirty="0"/>
              <a:t>[</a:t>
            </a:r>
            <a:r>
              <a:rPr lang="en-US" sz="1400" dirty="0" err="1"/>
              <a:t>Hajian</a:t>
            </a:r>
            <a:r>
              <a:rPr lang="en-US" sz="1400" dirty="0"/>
              <a:t> et. al., TKDE 2013] S. </a:t>
            </a:r>
            <a:r>
              <a:rPr lang="en-US" sz="1400" dirty="0" err="1"/>
              <a:t>Hajian</a:t>
            </a:r>
            <a:r>
              <a:rPr lang="en-US" sz="1400" dirty="0"/>
              <a:t> and J. Domingo-Ferrer, “A methodology for direct and indirect discrimination prevention in data mining,” TKDE, vol. 25, no. 7, pp. 1445–1459, 2013.</a:t>
            </a:r>
          </a:p>
          <a:p>
            <a:pPr marL="0" indent="0">
              <a:buNone/>
            </a:pPr>
            <a:r>
              <a:rPr lang="en-US" sz="1400" dirty="0"/>
              <a:t>[</a:t>
            </a:r>
            <a:r>
              <a:rPr lang="en-US" sz="1400" dirty="0" err="1"/>
              <a:t>Hajian</a:t>
            </a:r>
            <a:r>
              <a:rPr lang="en-US" sz="1400" dirty="0"/>
              <a:t> et. al., KDD 2015] M. Feldman, S. A. </a:t>
            </a:r>
            <a:r>
              <a:rPr lang="en-US" sz="1400" dirty="0" err="1"/>
              <a:t>Friedler</a:t>
            </a:r>
            <a:r>
              <a:rPr lang="en-US" sz="1400" dirty="0"/>
              <a:t>, J. Moeller, C. </a:t>
            </a:r>
            <a:r>
              <a:rPr lang="en-US" sz="1400" dirty="0" err="1"/>
              <a:t>Scheidegger</a:t>
            </a:r>
            <a:r>
              <a:rPr lang="en-US" sz="1400" dirty="0"/>
              <a:t>, and S. </a:t>
            </a:r>
            <a:r>
              <a:rPr lang="en-US" sz="1400" dirty="0" err="1"/>
              <a:t>Venkatasubramanian</a:t>
            </a:r>
            <a:r>
              <a:rPr lang="en-US" sz="1400" dirty="0"/>
              <a:t>, “Certifying and removing disparate impact,” in KDD. ACM, 2015, pp. 259–268.</a:t>
            </a:r>
          </a:p>
          <a:p>
            <a:pPr marL="0" indent="0">
              <a:buNone/>
            </a:pPr>
            <a:r>
              <a:rPr lang="en-US" sz="1400" dirty="0"/>
              <a:t>[</a:t>
            </a:r>
            <a:r>
              <a:rPr lang="en-US" sz="1400" dirty="0" err="1"/>
              <a:t>Kamishima</a:t>
            </a:r>
            <a:r>
              <a:rPr lang="en-US" sz="1400" dirty="0"/>
              <a:t> et. al., PKDD 2013] T. </a:t>
            </a:r>
            <a:r>
              <a:rPr lang="en-US" sz="1400" dirty="0" err="1"/>
              <a:t>Kamishima</a:t>
            </a:r>
            <a:r>
              <a:rPr lang="en-US" sz="1400" dirty="0"/>
              <a:t>, S. </a:t>
            </a:r>
            <a:r>
              <a:rPr lang="en-US" sz="1400" dirty="0" err="1"/>
              <a:t>Akaho</a:t>
            </a:r>
            <a:r>
              <a:rPr lang="en-US" sz="1400" dirty="0"/>
              <a:t>, H. </a:t>
            </a:r>
            <a:r>
              <a:rPr lang="en-US" sz="1400" dirty="0" err="1"/>
              <a:t>Asoh</a:t>
            </a:r>
            <a:r>
              <a:rPr lang="en-US" sz="1400" dirty="0"/>
              <a:t>, and J. Sakuma, “Fairness-aware classifier with prejudice remover </a:t>
            </a:r>
            <a:r>
              <a:rPr lang="en-US" sz="1400" dirty="0" err="1"/>
              <a:t>regularizer</a:t>
            </a:r>
            <a:r>
              <a:rPr lang="en-US" sz="1400" dirty="0"/>
              <a:t>,” in ECML PKDD. Springer, 2012, pp. 35–50.</a:t>
            </a:r>
          </a:p>
          <a:p>
            <a:pPr marL="0" indent="0">
              <a:buNone/>
            </a:pPr>
            <a:r>
              <a:rPr lang="en-US" sz="1400" dirty="0"/>
              <a:t>[</a:t>
            </a:r>
            <a:r>
              <a:rPr lang="en-US" sz="1400" dirty="0" err="1"/>
              <a:t>Zemel</a:t>
            </a:r>
            <a:r>
              <a:rPr lang="en-US" sz="1400" dirty="0"/>
              <a:t> et. al., PKDD 2013]  R. </a:t>
            </a:r>
            <a:r>
              <a:rPr lang="en-US" sz="1400" dirty="0" err="1"/>
              <a:t>Zemel</a:t>
            </a:r>
            <a:r>
              <a:rPr lang="en-US" sz="1400" dirty="0"/>
              <a:t>, Y. Wu, K. </a:t>
            </a:r>
            <a:r>
              <a:rPr lang="en-US" sz="1400" dirty="0" err="1"/>
              <a:t>Swersky</a:t>
            </a:r>
            <a:r>
              <a:rPr lang="en-US" sz="1400" dirty="0"/>
              <a:t>, T. </a:t>
            </a:r>
            <a:r>
              <a:rPr lang="en-US" sz="1400" dirty="0" err="1"/>
              <a:t>Pitassi</a:t>
            </a:r>
            <a:r>
              <a:rPr lang="en-US" sz="1400" dirty="0"/>
              <a:t>, and C. </a:t>
            </a:r>
            <a:r>
              <a:rPr lang="en-US" sz="1400" dirty="0" err="1"/>
              <a:t>Dwork</a:t>
            </a:r>
            <a:r>
              <a:rPr lang="en-US" sz="1400" dirty="0"/>
              <a:t>, “Learning fair representations,” in ICML, 2013, pp. 325–333.</a:t>
            </a:r>
          </a:p>
          <a:p>
            <a:pPr marL="0" indent="0">
              <a:buNone/>
            </a:pPr>
            <a:r>
              <a:rPr lang="en-US" sz="1400" dirty="0"/>
              <a:t>[Florian et. al., </a:t>
            </a:r>
            <a:r>
              <a:rPr lang="en-US" sz="1400" i="1" dirty="0" err="1"/>
              <a:t>EuroS&amp;P</a:t>
            </a:r>
            <a:r>
              <a:rPr lang="en-US" sz="1400" i="1" dirty="0"/>
              <a:t> 2017</a:t>
            </a:r>
            <a:r>
              <a:rPr lang="en-US" sz="1400" dirty="0"/>
              <a:t>]  </a:t>
            </a:r>
            <a:r>
              <a:rPr lang="en-US" sz="1400" dirty="0" err="1"/>
              <a:t>Tramer</a:t>
            </a:r>
            <a:r>
              <a:rPr lang="en-US" sz="1400" dirty="0"/>
              <a:t>, Florian, et al. "</a:t>
            </a:r>
            <a:r>
              <a:rPr lang="en-US" sz="1400" dirty="0" err="1"/>
              <a:t>FairTest</a:t>
            </a:r>
            <a:r>
              <a:rPr lang="en-US" sz="1400" dirty="0"/>
              <a:t>: Discovering unwarranted associations in data-driven applications." </a:t>
            </a:r>
            <a:r>
              <a:rPr lang="en-US" sz="1400" i="1" dirty="0"/>
              <a:t>Security and Privacy (</a:t>
            </a:r>
            <a:r>
              <a:rPr lang="en-US" sz="1400" i="1" dirty="0" err="1"/>
              <a:t>EuroS&amp;P</a:t>
            </a:r>
            <a:r>
              <a:rPr lang="en-US" sz="1400" i="1" dirty="0"/>
              <a:t>), 2017 IEEE European Symposium on</a:t>
            </a:r>
            <a:r>
              <a:rPr lang="en-US" sz="1400" dirty="0"/>
              <a:t>. IEEE, 2017.</a:t>
            </a:r>
          </a:p>
          <a:p>
            <a:pPr marL="0" indent="0">
              <a:buNone/>
            </a:pPr>
            <a:r>
              <a:rPr lang="en-US" sz="1400" dirty="0"/>
              <a:t>[</a:t>
            </a:r>
            <a:r>
              <a:rPr lang="en-US" sz="1400" dirty="0" err="1"/>
              <a:t>Calmon</a:t>
            </a:r>
            <a:r>
              <a:rPr lang="en-US" sz="1400" dirty="0"/>
              <a:t> et. al., </a:t>
            </a:r>
            <a:r>
              <a:rPr lang="en-US" sz="1400" i="1" dirty="0"/>
              <a:t>NIPS </a:t>
            </a:r>
            <a:r>
              <a:rPr lang="en-US" sz="1400" dirty="0"/>
              <a:t>2017]  </a:t>
            </a:r>
            <a:r>
              <a:rPr lang="en-US" sz="1400" dirty="0" err="1"/>
              <a:t>Calmon</a:t>
            </a:r>
            <a:r>
              <a:rPr lang="en-US" sz="1400" dirty="0"/>
              <a:t>, Flavio, et al. "Optimized Pre-Processing for Discrimination Prevention." </a:t>
            </a:r>
            <a:r>
              <a:rPr lang="en-US" sz="1400" i="1" dirty="0"/>
              <a:t>Advances in Neural Information Processing Systems</a:t>
            </a:r>
            <a:r>
              <a:rPr lang="en-US" sz="1400" dirty="0"/>
              <a:t>. 2017.</a:t>
            </a:r>
          </a:p>
          <a:p>
            <a:pPr marL="0" indent="0">
              <a:buNone/>
            </a:pPr>
            <a:r>
              <a:rPr lang="en-US" sz="1400" dirty="0"/>
              <a:t>[</a:t>
            </a:r>
            <a:r>
              <a:rPr lang="en-US" sz="1400" dirty="0" err="1"/>
              <a:t>Razieh</a:t>
            </a:r>
            <a:r>
              <a:rPr lang="en-US" sz="1400" dirty="0"/>
              <a:t> et. al., </a:t>
            </a:r>
            <a:r>
              <a:rPr lang="en-US" sz="1400" i="1" dirty="0"/>
              <a:t>AAAI </a:t>
            </a:r>
            <a:r>
              <a:rPr lang="en-US" sz="1400" dirty="0"/>
              <a:t>2018] Nabi, </a:t>
            </a:r>
            <a:r>
              <a:rPr lang="en-US" sz="1400" dirty="0" err="1"/>
              <a:t>Razieh</a:t>
            </a:r>
            <a:r>
              <a:rPr lang="en-US" sz="1400" dirty="0"/>
              <a:t>, and Ilya </a:t>
            </a:r>
            <a:r>
              <a:rPr lang="en-US" sz="1400" dirty="0" err="1"/>
              <a:t>Shpitser</a:t>
            </a:r>
            <a:r>
              <a:rPr lang="en-US" sz="1400" dirty="0"/>
              <a:t>. "Fair inference on outcomes." </a:t>
            </a:r>
            <a:r>
              <a:rPr lang="en-US" sz="1400" i="1" dirty="0"/>
              <a:t>Proceedings of the... AAAI Conference on Artificial Intelligence. AAAI Conference on Artificial Intelligence</a:t>
            </a:r>
            <a:r>
              <a:rPr lang="en-US" sz="1400" dirty="0"/>
              <a:t>. Vol. 2018. NIH Public Access, 2018.</a:t>
            </a:r>
          </a:p>
        </p:txBody>
      </p:sp>
      <p:sp>
        <p:nvSpPr>
          <p:cNvPr id="4" name="Slide Number Placeholder 3">
            <a:extLst>
              <a:ext uri="{FF2B5EF4-FFF2-40B4-BE49-F238E27FC236}">
                <a16:creationId xmlns="" xmlns:a16="http://schemas.microsoft.com/office/drawing/2014/main" id="{73E49559-B848-CF4A-9C47-530AB377662D}"/>
              </a:ext>
            </a:extLst>
          </p:cNvPr>
          <p:cNvSpPr>
            <a:spLocks noGrp="1"/>
          </p:cNvSpPr>
          <p:nvPr>
            <p:ph type="sldNum" sz="quarter" idx="12"/>
          </p:nvPr>
        </p:nvSpPr>
        <p:spPr/>
        <p:txBody>
          <a:bodyPr/>
          <a:lstStyle/>
          <a:p>
            <a:fld id="{957239CD-2F0E-0D4D-84EB-78B480075DD5}" type="slidenum">
              <a:rPr lang="en-US" smtClean="0"/>
              <a:t>44</a:t>
            </a:fld>
            <a:endParaRPr lang="en-US"/>
          </a:p>
        </p:txBody>
      </p:sp>
    </p:spTree>
    <p:extLst>
      <p:ext uri="{BB962C8B-B14F-4D97-AF65-F5344CB8AC3E}">
        <p14:creationId xmlns:p14="http://schemas.microsoft.com/office/powerpoint/2010/main" val="23767463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
            </a:r>
            <a:br>
              <a:rPr lang="en-US" dirty="0"/>
            </a:br>
            <a:r>
              <a:rPr lang="en-US" dirty="0"/>
              <a:t>The Pitfall of Group BY Queries for Decision Making</a:t>
            </a:r>
          </a:p>
        </p:txBody>
      </p:sp>
      <mc:AlternateContent xmlns:mc="http://schemas.openxmlformats.org/markup-compatibility/2006" xmlns:a14="http://schemas.microsoft.com/office/drawing/2010/main">
        <mc:Choice Requires="a14">
          <p:sp>
            <p:nvSpPr>
              <p:cNvPr id="13" name="TextBox 12">
                <a:extLst>
                  <a:ext uri="{FF2B5EF4-FFF2-40B4-BE49-F238E27FC236}">
                    <a16:creationId xmlns="" xmlns:a16="http://schemas.microsoft.com/office/drawing/2014/main" id="{3052A928-B92D-BB40-9239-958EDE606078}"/>
                  </a:ext>
                </a:extLst>
              </p:cNvPr>
              <p:cNvSpPr txBox="1"/>
              <p:nvPr/>
            </p:nvSpPr>
            <p:spPr>
              <a:xfrm>
                <a:off x="5167602" y="6106065"/>
                <a:ext cx="2262414" cy="461665"/>
              </a:xfrm>
              <a:prstGeom prst="rect">
                <a:avLst/>
              </a:prstGeom>
              <a:solidFill>
                <a:schemeClr val="bg1"/>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none" rtlCol="0">
                <a:spAutoFit/>
              </a:bodyPr>
              <a:lstStyle/>
              <a:p>
                <a14:m>
                  <m:oMath xmlns:m="http://schemas.openxmlformats.org/officeDocument/2006/math">
                    <m:r>
                      <m:rPr>
                        <m:sty m:val="p"/>
                      </m:rPr>
                      <a:rPr lang="en-US" sz="2400" b="0" i="0" smtClean="0">
                        <a:latin typeface="Cambria Math" panose="02040503050406030204" pitchFamily="18" charset="0"/>
                      </a:rPr>
                      <m:t>United</m:t>
                    </m:r>
                    <m:r>
                      <a:rPr lang="en-US" sz="2400" b="1" i="1" smtClean="0">
                        <a:latin typeface="Cambria Math" panose="02040503050406030204" pitchFamily="18" charset="0"/>
                      </a:rPr>
                      <m:t> </m:t>
                    </m:r>
                  </m:oMath>
                </a14:m>
                <a:r>
                  <a:rPr lang="en-US" sz="2400" dirty="0"/>
                  <a:t>is better!</a:t>
                </a:r>
              </a:p>
            </p:txBody>
          </p:sp>
        </mc:Choice>
        <mc:Fallback xmlns="">
          <p:sp>
            <p:nvSpPr>
              <p:cNvPr id="13" name="TextBox 12">
                <a:extLst>
                  <a:ext uri="{FF2B5EF4-FFF2-40B4-BE49-F238E27FC236}">
                    <a16:creationId xmlns:a16="http://schemas.microsoft.com/office/drawing/2014/main" id="{3052A928-B92D-BB40-9239-958EDE606078}"/>
                  </a:ext>
                </a:extLst>
              </p:cNvPr>
              <p:cNvSpPr txBox="1">
                <a:spLocks noRot="1" noChangeAspect="1" noMove="1" noResize="1" noEditPoints="1" noAdjustHandles="1" noChangeArrowheads="1" noChangeShapeType="1" noTextEdit="1"/>
              </p:cNvSpPr>
              <p:nvPr/>
            </p:nvSpPr>
            <p:spPr>
              <a:xfrm>
                <a:off x="5167602" y="6106065"/>
                <a:ext cx="2262414" cy="461665"/>
              </a:xfrm>
              <a:prstGeom prst="rect">
                <a:avLst/>
              </a:prstGeom>
              <a:blipFill>
                <a:blip r:embed="rId3"/>
                <a:stretch>
                  <a:fillRect/>
                </a:stretch>
              </a:blipFill>
              <a:ln>
                <a:solidFill>
                  <a:schemeClr val="tx1"/>
                </a:solidFill>
              </a:ln>
            </p:spPr>
            <p:txBody>
              <a:bodyPr/>
              <a:lstStyle/>
              <a:p>
                <a:r>
                  <a:rPr lang="en-US">
                    <a:noFill/>
                  </a:rPr>
                  <a:t> </a:t>
                </a:r>
              </a:p>
            </p:txBody>
          </p:sp>
        </mc:Fallback>
      </mc:AlternateContent>
      <p:sp>
        <p:nvSpPr>
          <p:cNvPr id="4" name="Slide Number Placeholder 3">
            <a:extLst>
              <a:ext uri="{FF2B5EF4-FFF2-40B4-BE49-F238E27FC236}">
                <a16:creationId xmlns="" xmlns:a16="http://schemas.microsoft.com/office/drawing/2014/main" id="{C01C1588-4472-DA43-A290-A34F2834233A}"/>
              </a:ext>
            </a:extLst>
          </p:cNvPr>
          <p:cNvSpPr>
            <a:spLocks noGrp="1"/>
          </p:cNvSpPr>
          <p:nvPr>
            <p:ph type="sldNum" sz="quarter" idx="12"/>
          </p:nvPr>
        </p:nvSpPr>
        <p:spPr/>
        <p:txBody>
          <a:bodyPr/>
          <a:lstStyle/>
          <a:p>
            <a:fld id="{957239CD-2F0E-0D4D-84EB-78B480075DD5}" type="slidenum">
              <a:rPr lang="en-US" smtClean="0"/>
              <a:t>5</a:t>
            </a:fld>
            <a:endParaRPr lang="en-US" dirty="0"/>
          </a:p>
        </p:txBody>
      </p:sp>
      <p:sp>
        <p:nvSpPr>
          <p:cNvPr id="20" name="Rectangle 19">
            <a:extLst>
              <a:ext uri="{FF2B5EF4-FFF2-40B4-BE49-F238E27FC236}">
                <a16:creationId xmlns="" xmlns:a16="http://schemas.microsoft.com/office/drawing/2014/main" id="{2FB7A8B7-8315-B54F-9E5C-30C6D2BDF4CD}"/>
              </a:ext>
            </a:extLst>
          </p:cNvPr>
          <p:cNvSpPr/>
          <p:nvPr/>
        </p:nvSpPr>
        <p:spPr>
          <a:xfrm>
            <a:off x="1663644" y="1711978"/>
            <a:ext cx="5338552" cy="1569660"/>
          </a:xfrm>
          <a:prstGeom prst="rect">
            <a:avLst/>
          </a:prstGeom>
          <a:noFill/>
          <a:ln>
            <a:noFill/>
          </a:ln>
          <a:effectLst/>
          <a:scene3d>
            <a:camera prst="orthographicFront"/>
            <a:lightRig rig="soft" dir="t">
              <a:rot lat="0" lon="0" rev="10800000"/>
            </a:lightRig>
          </a:scene3d>
          <a:sp3d>
            <a:bevelT w="152400" h="50800" prst="softRound"/>
          </a:sp3d>
        </p:spPr>
        <p:style>
          <a:lnRef idx="2">
            <a:schemeClr val="dk1"/>
          </a:lnRef>
          <a:fillRef idx="1">
            <a:schemeClr val="lt1"/>
          </a:fillRef>
          <a:effectRef idx="0">
            <a:schemeClr val="dk1"/>
          </a:effectRef>
          <a:fontRef idx="minor">
            <a:schemeClr val="dk1"/>
          </a:fontRef>
        </p:style>
        <p:txBody>
          <a:bodyPr wrap="square" rtlCol="0" anchor="ctr">
            <a:spAutoFit/>
            <a:sp3d>
              <a:bevelT w="27940" h="12700"/>
              <a:contourClr>
                <a:srgbClr val="DDDDDD"/>
              </a:contourClr>
            </a:sp3d>
          </a:bodyPr>
          <a:lstStyle/>
          <a:p>
            <a:r>
              <a:rPr lang="en-US" sz="2400" dirty="0">
                <a:solidFill>
                  <a:srgbClr val="0070C0"/>
                </a:solidFill>
              </a:rPr>
              <a:t>SELECT</a:t>
            </a:r>
            <a:r>
              <a:rPr lang="en-US" sz="2400" dirty="0">
                <a:solidFill>
                  <a:srgbClr val="000000"/>
                </a:solidFill>
              </a:rPr>
              <a:t>  </a:t>
            </a:r>
            <a:r>
              <a:rPr lang="en-US" sz="2400" dirty="0"/>
              <a:t> Carrier, </a:t>
            </a:r>
            <a:r>
              <a:rPr lang="en-US" sz="2400" b="1" dirty="0"/>
              <a:t>Airport ,</a:t>
            </a:r>
            <a:r>
              <a:rPr lang="en-US" sz="2400" dirty="0" err="1">
                <a:solidFill>
                  <a:srgbClr val="FF66CC"/>
                </a:solidFill>
              </a:rPr>
              <a:t>avg</a:t>
            </a:r>
            <a:r>
              <a:rPr lang="en-US" sz="2400" dirty="0">
                <a:solidFill>
                  <a:srgbClr val="FF66CC"/>
                </a:solidFill>
              </a:rPr>
              <a:t>(</a:t>
            </a:r>
            <a:r>
              <a:rPr lang="en-US" sz="2400" dirty="0"/>
              <a:t>Delayed)</a:t>
            </a:r>
            <a:r>
              <a:rPr lang="en-US" sz="2400" dirty="0">
                <a:solidFill>
                  <a:srgbClr val="000000"/>
                </a:solidFill>
              </a:rPr>
              <a:t> </a:t>
            </a:r>
            <a:endParaRPr lang="en-US" sz="2400" dirty="0"/>
          </a:p>
          <a:p>
            <a:r>
              <a:rPr lang="en-US" sz="2400" dirty="0">
                <a:solidFill>
                  <a:srgbClr val="0070C0"/>
                </a:solidFill>
              </a:rPr>
              <a:t>FROM</a:t>
            </a:r>
            <a:r>
              <a:rPr lang="en-US" sz="2400" dirty="0">
                <a:solidFill>
                  <a:srgbClr val="000000"/>
                </a:solidFill>
              </a:rPr>
              <a:t>     </a:t>
            </a:r>
            <a:r>
              <a:rPr lang="en-US" sz="2400" dirty="0" err="1"/>
              <a:t>FlightData</a:t>
            </a:r>
            <a:r>
              <a:rPr lang="en-US" sz="2400" dirty="0">
                <a:solidFill>
                  <a:srgbClr val="000000"/>
                </a:solidFill>
              </a:rPr>
              <a:t> </a:t>
            </a:r>
            <a:r>
              <a:rPr lang="en-US" sz="2400" dirty="0"/>
              <a:t/>
            </a:r>
            <a:br>
              <a:rPr lang="en-US" sz="2400" dirty="0"/>
            </a:br>
            <a:r>
              <a:rPr lang="en-US" sz="2400" dirty="0">
                <a:solidFill>
                  <a:srgbClr val="0070C0"/>
                </a:solidFill>
              </a:rPr>
              <a:t>WHERE</a:t>
            </a:r>
            <a:r>
              <a:rPr lang="en-US" sz="2400" dirty="0">
                <a:solidFill>
                  <a:srgbClr val="000000"/>
                </a:solidFill>
              </a:rPr>
              <a:t>    </a:t>
            </a:r>
            <a:r>
              <a:rPr lang="en-US" sz="2400" dirty="0"/>
              <a:t>Carrier</a:t>
            </a:r>
            <a:r>
              <a:rPr lang="en-US" sz="2400" dirty="0">
                <a:solidFill>
                  <a:srgbClr val="000000"/>
                </a:solidFill>
              </a:rPr>
              <a:t> </a:t>
            </a:r>
            <a:r>
              <a:rPr lang="en-US" sz="2400" dirty="0">
                <a:solidFill>
                  <a:srgbClr val="0070C0"/>
                </a:solidFill>
              </a:rPr>
              <a:t>IN</a:t>
            </a:r>
            <a:r>
              <a:rPr lang="en-US" sz="2400" dirty="0">
                <a:solidFill>
                  <a:srgbClr val="000000"/>
                </a:solidFill>
              </a:rPr>
              <a:t>   </a:t>
            </a:r>
            <a:r>
              <a:rPr lang="en-US" sz="2400" dirty="0"/>
              <a:t>(</a:t>
            </a:r>
            <a:r>
              <a:rPr lang="en-US" sz="2400" dirty="0">
                <a:solidFill>
                  <a:srgbClr val="FF66CC"/>
                </a:solidFill>
              </a:rPr>
              <a:t>American, United</a:t>
            </a:r>
            <a:r>
              <a:rPr lang="en-US" sz="2400" dirty="0">
                <a:solidFill>
                  <a:srgbClr val="000000"/>
                </a:solidFill>
              </a:rPr>
              <a:t> </a:t>
            </a:r>
            <a:r>
              <a:rPr lang="en-US" sz="2400" dirty="0"/>
              <a:t>)</a:t>
            </a:r>
            <a:r>
              <a:rPr lang="en-US" sz="2400" dirty="0">
                <a:solidFill>
                  <a:srgbClr val="000000"/>
                </a:solidFill>
              </a:rPr>
              <a:t> </a:t>
            </a:r>
            <a:r>
              <a:rPr lang="en-US" sz="2400" dirty="0"/>
              <a:t/>
            </a:r>
            <a:br>
              <a:rPr lang="en-US" sz="2400" dirty="0"/>
            </a:br>
            <a:r>
              <a:rPr lang="en-US" sz="2400" dirty="0">
                <a:solidFill>
                  <a:srgbClr val="0070C0"/>
                </a:solidFill>
              </a:rPr>
              <a:t>GROUP BY</a:t>
            </a:r>
            <a:r>
              <a:rPr lang="en-US" sz="2400" dirty="0">
                <a:solidFill>
                  <a:srgbClr val="000000"/>
                </a:solidFill>
              </a:rPr>
              <a:t> </a:t>
            </a:r>
            <a:r>
              <a:rPr lang="en-US" sz="2400" dirty="0"/>
              <a:t>Carrier, </a:t>
            </a:r>
            <a:r>
              <a:rPr lang="en-US" sz="2400" b="1" dirty="0"/>
              <a:t>Airport</a:t>
            </a:r>
            <a:r>
              <a:rPr lang="en-US" sz="2400" dirty="0">
                <a:solidFill>
                  <a:srgbClr val="000000"/>
                </a:solidFill>
              </a:rPr>
              <a:t> </a:t>
            </a:r>
            <a:endParaRPr lang="en-US" sz="2400" dirty="0"/>
          </a:p>
        </p:txBody>
      </p:sp>
      <p:sp>
        <p:nvSpPr>
          <p:cNvPr id="21" name="Rounded Rectangle 20">
            <a:extLst>
              <a:ext uri="{FF2B5EF4-FFF2-40B4-BE49-F238E27FC236}">
                <a16:creationId xmlns="" xmlns:a16="http://schemas.microsoft.com/office/drawing/2014/main" id="{90B1199D-7C34-194B-BF7A-7A3F4B83E7AD}"/>
              </a:ext>
            </a:extLst>
          </p:cNvPr>
          <p:cNvSpPr/>
          <p:nvPr/>
        </p:nvSpPr>
        <p:spPr>
          <a:xfrm>
            <a:off x="189267" y="3421010"/>
            <a:ext cx="3628377" cy="249294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 xmlns:a16="http://schemas.microsoft.com/office/drawing/2014/main" id="{11E0072E-6F96-794B-ABDA-D8095244106C}"/>
              </a:ext>
            </a:extLst>
          </p:cNvPr>
          <p:cNvPicPr>
            <a:picLocks noChangeAspect="1"/>
          </p:cNvPicPr>
          <p:nvPr/>
        </p:nvPicPr>
        <p:blipFill>
          <a:blip r:embed="rId4"/>
          <a:stretch>
            <a:fillRect/>
          </a:stretch>
        </p:blipFill>
        <p:spPr>
          <a:xfrm>
            <a:off x="556873" y="3527387"/>
            <a:ext cx="2752385" cy="2274125"/>
          </a:xfrm>
          <a:prstGeom prst="rect">
            <a:avLst/>
          </a:prstGeom>
        </p:spPr>
      </p:pic>
      <p:pic>
        <p:nvPicPr>
          <p:cNvPr id="14" name="Picture 13">
            <a:extLst>
              <a:ext uri="{FF2B5EF4-FFF2-40B4-BE49-F238E27FC236}">
                <a16:creationId xmlns="" xmlns:a16="http://schemas.microsoft.com/office/drawing/2014/main" id="{AAC9F087-CEFC-A54F-8E8D-BEB82541E3EA}"/>
              </a:ext>
            </a:extLst>
          </p:cNvPr>
          <p:cNvPicPr>
            <a:picLocks noChangeAspect="1"/>
          </p:cNvPicPr>
          <p:nvPr/>
        </p:nvPicPr>
        <p:blipFill>
          <a:blip r:embed="rId5"/>
          <a:stretch>
            <a:fillRect/>
          </a:stretch>
        </p:blipFill>
        <p:spPr>
          <a:xfrm>
            <a:off x="4069241" y="3576270"/>
            <a:ext cx="4835396" cy="2196214"/>
          </a:xfrm>
          <a:prstGeom prst="rect">
            <a:avLst/>
          </a:prstGeom>
        </p:spPr>
      </p:pic>
      <p:sp>
        <p:nvSpPr>
          <p:cNvPr id="23" name="Rounded Rectangle 22">
            <a:extLst>
              <a:ext uri="{FF2B5EF4-FFF2-40B4-BE49-F238E27FC236}">
                <a16:creationId xmlns="" xmlns:a16="http://schemas.microsoft.com/office/drawing/2014/main" id="{C845F2C8-5321-7949-B753-E933AD5ED41F}"/>
              </a:ext>
            </a:extLst>
          </p:cNvPr>
          <p:cNvSpPr/>
          <p:nvPr/>
        </p:nvSpPr>
        <p:spPr>
          <a:xfrm>
            <a:off x="3962013" y="3333114"/>
            <a:ext cx="4848157" cy="260104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 xmlns:a16="http://schemas.microsoft.com/office/drawing/2014/main" id="{058F5A05-7924-324B-9867-260553D183B6}"/>
              </a:ext>
            </a:extLst>
          </p:cNvPr>
          <p:cNvSpPr txBox="1"/>
          <p:nvPr/>
        </p:nvSpPr>
        <p:spPr>
          <a:xfrm>
            <a:off x="145725" y="54837"/>
            <a:ext cx="6748561" cy="461665"/>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sz="2400" b="1" dirty="0"/>
              <a:t>Q</a:t>
            </a:r>
            <a:r>
              <a:rPr lang="en-US" sz="2400" dirty="0"/>
              <a:t>: Which airline has a better on-time </a:t>
            </a:r>
            <a:r>
              <a:rPr lang="en-US" sz="2400" dirty="0">
                <a:solidFill>
                  <a:schemeClr val="tx1"/>
                </a:solidFill>
              </a:rPr>
              <a:t>performance</a:t>
            </a:r>
            <a:r>
              <a:rPr lang="en-US" sz="2400" dirty="0"/>
              <a:t>? </a:t>
            </a:r>
          </a:p>
        </p:txBody>
      </p:sp>
      <p:sp>
        <p:nvSpPr>
          <p:cNvPr id="18" name="Oval Callout 17">
            <a:extLst>
              <a:ext uri="{FF2B5EF4-FFF2-40B4-BE49-F238E27FC236}">
                <a16:creationId xmlns="" xmlns:a16="http://schemas.microsoft.com/office/drawing/2014/main" id="{38EB53EC-18F2-294E-8103-F04C3C6A4F83}"/>
              </a:ext>
            </a:extLst>
          </p:cNvPr>
          <p:cNvSpPr/>
          <p:nvPr/>
        </p:nvSpPr>
        <p:spPr>
          <a:xfrm>
            <a:off x="6713175" y="1735204"/>
            <a:ext cx="2191462" cy="735747"/>
          </a:xfrm>
          <a:prstGeom prst="wedgeEllipseCallout">
            <a:avLst>
              <a:gd name="adj1" fmla="val -161199"/>
              <a:gd name="adj2" fmla="val 33402"/>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r>
              <a:rPr lang="en-US" sz="1400" dirty="0">
                <a:solidFill>
                  <a:srgbClr val="FF0000"/>
                </a:solidFill>
              </a:rPr>
              <a:t>[Airline On-Time </a:t>
            </a:r>
          </a:p>
          <a:p>
            <a:r>
              <a:rPr lang="en-US" sz="1400" dirty="0">
                <a:solidFill>
                  <a:srgbClr val="FF0000"/>
                </a:solidFill>
              </a:rPr>
              <a:t>Performance Data]</a:t>
            </a:r>
          </a:p>
        </p:txBody>
      </p:sp>
      <mc:AlternateContent xmlns:mc="http://schemas.openxmlformats.org/markup-compatibility/2006" xmlns:a14="http://schemas.microsoft.com/office/drawing/2010/main">
        <mc:Choice Requires="a14">
          <p:sp>
            <p:nvSpPr>
              <p:cNvPr id="22" name="TextBox 21">
                <a:extLst>
                  <a:ext uri="{FF2B5EF4-FFF2-40B4-BE49-F238E27FC236}">
                    <a16:creationId xmlns="" xmlns:a16="http://schemas.microsoft.com/office/drawing/2014/main" id="{A922B1B9-295D-CA49-BA10-6346545319E9}"/>
                  </a:ext>
                </a:extLst>
              </p:cNvPr>
              <p:cNvSpPr txBox="1"/>
              <p:nvPr/>
            </p:nvSpPr>
            <p:spPr>
              <a:xfrm>
                <a:off x="768992" y="6133755"/>
                <a:ext cx="2729337" cy="461665"/>
              </a:xfrm>
              <a:prstGeom prst="rect">
                <a:avLst/>
              </a:prstGeom>
              <a:solidFill>
                <a:schemeClr val="bg1"/>
              </a:solidFill>
              <a:ln>
                <a:solidFill>
                  <a:schemeClr val="tx1"/>
                </a:solidFill>
              </a:ln>
            </p:spPr>
            <p:style>
              <a:lnRef idx="1">
                <a:schemeClr val="accent2"/>
              </a:lnRef>
              <a:fillRef idx="2">
                <a:schemeClr val="accent2"/>
              </a:fillRef>
              <a:effectRef idx="1">
                <a:schemeClr val="accent2"/>
              </a:effectRef>
              <a:fontRef idx="minor">
                <a:schemeClr val="dk1"/>
              </a:fontRef>
            </p:style>
            <p:txBody>
              <a:bodyPr wrap="none" rtlCol="0">
                <a:spAutoFit/>
              </a:bodyPr>
              <a:lstStyle/>
              <a:p>
                <a14:m>
                  <m:oMath xmlns:m="http://schemas.openxmlformats.org/officeDocument/2006/math">
                    <m:r>
                      <m:rPr>
                        <m:sty m:val="p"/>
                      </m:rPr>
                      <a:rPr lang="en-US" sz="2400" b="0" i="0" smtClean="0">
                        <a:latin typeface="Cambria Math" panose="02040503050406030204" pitchFamily="18" charset="0"/>
                      </a:rPr>
                      <m:t>American</m:t>
                    </m:r>
                    <m:r>
                      <a:rPr lang="en-US" sz="2400" b="1" i="1" smtClean="0">
                        <a:latin typeface="Cambria Math" panose="02040503050406030204" pitchFamily="18" charset="0"/>
                      </a:rPr>
                      <m:t> </m:t>
                    </m:r>
                  </m:oMath>
                </a14:m>
                <a:r>
                  <a:rPr lang="en-US" sz="2400" dirty="0"/>
                  <a:t>is better!</a:t>
                </a:r>
              </a:p>
            </p:txBody>
          </p:sp>
        </mc:Choice>
        <mc:Fallback xmlns="">
          <p:sp>
            <p:nvSpPr>
              <p:cNvPr id="22" name="TextBox 21">
                <a:extLst>
                  <a:ext uri="{FF2B5EF4-FFF2-40B4-BE49-F238E27FC236}">
                    <a16:creationId xmlns:a16="http://schemas.microsoft.com/office/drawing/2014/main" id="{A922B1B9-295D-CA49-BA10-6346545319E9}"/>
                  </a:ext>
                </a:extLst>
              </p:cNvPr>
              <p:cNvSpPr txBox="1">
                <a:spLocks noRot="1" noChangeAspect="1" noMove="1" noResize="1" noEditPoints="1" noAdjustHandles="1" noChangeArrowheads="1" noChangeShapeType="1" noTextEdit="1"/>
              </p:cNvSpPr>
              <p:nvPr/>
            </p:nvSpPr>
            <p:spPr>
              <a:xfrm>
                <a:off x="768992" y="6133755"/>
                <a:ext cx="2729337" cy="461665"/>
              </a:xfrm>
              <a:prstGeom prst="rect">
                <a:avLst/>
              </a:prstGeom>
              <a:blipFill>
                <a:blip r:embed="rId6"/>
                <a:stretch>
                  <a:fillRect/>
                </a:stretch>
              </a:blipFill>
              <a:ln>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12789595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A5B1F35-02FF-E04B-B340-8C9644DB8156}"/>
              </a:ext>
            </a:extLst>
          </p:cNvPr>
          <p:cNvSpPr>
            <a:spLocks noGrp="1"/>
          </p:cNvSpPr>
          <p:nvPr>
            <p:ph type="title"/>
          </p:nvPr>
        </p:nvSpPr>
        <p:spPr/>
        <p:txBody>
          <a:bodyPr/>
          <a:lstStyle/>
          <a:p>
            <a:r>
              <a:rPr lang="en-US" dirty="0"/>
              <a:t>Our System: </a:t>
            </a:r>
            <a:r>
              <a:rPr lang="en-US" u="sng" dirty="0" err="1">
                <a:solidFill>
                  <a:srgbClr val="FF0000"/>
                </a:solidFill>
              </a:rPr>
              <a:t>HypDB</a:t>
            </a:r>
            <a:endParaRPr lang="en-US" dirty="0">
              <a:solidFill>
                <a:srgbClr val="FF0000"/>
              </a:solidFill>
            </a:endParaRPr>
          </a:p>
        </p:txBody>
      </p:sp>
      <p:sp>
        <p:nvSpPr>
          <p:cNvPr id="18" name="Content Placeholder 2">
            <a:extLst>
              <a:ext uri="{FF2B5EF4-FFF2-40B4-BE49-F238E27FC236}">
                <a16:creationId xmlns="" xmlns:a16="http://schemas.microsoft.com/office/drawing/2014/main" id="{843002D8-AA7E-C743-88FF-CDF120F8297B}"/>
              </a:ext>
            </a:extLst>
          </p:cNvPr>
          <p:cNvSpPr>
            <a:spLocks noGrp="1"/>
          </p:cNvSpPr>
          <p:nvPr>
            <p:ph idx="1"/>
          </p:nvPr>
        </p:nvSpPr>
        <p:spPr>
          <a:xfrm>
            <a:off x="457200" y="1600200"/>
            <a:ext cx="8229600" cy="4525963"/>
          </a:xfrm>
        </p:spPr>
        <p:txBody>
          <a:bodyPr>
            <a:normAutofit fontScale="92500" lnSpcReduction="20000"/>
          </a:bodyPr>
          <a:lstStyle/>
          <a:p>
            <a:r>
              <a:rPr lang="en-US" sz="3600" b="1" dirty="0"/>
              <a:t>Detecting bias:</a:t>
            </a:r>
          </a:p>
          <a:p>
            <a:pPr lvl="1"/>
            <a:r>
              <a:rPr lang="en-US" dirty="0"/>
              <a:t>A new definition of a biased query</a:t>
            </a:r>
          </a:p>
          <a:p>
            <a:pPr lvl="1"/>
            <a:r>
              <a:rPr lang="en-US" dirty="0"/>
              <a:t>A novel algorithm to learn factors that lead to bias</a:t>
            </a:r>
          </a:p>
          <a:p>
            <a:pPr lvl="1"/>
            <a:endParaRPr lang="en-US" sz="3600" b="1" dirty="0"/>
          </a:p>
          <a:p>
            <a:r>
              <a:rPr lang="en-US" sz="3600" b="1" dirty="0"/>
              <a:t>Explaining Bias: </a:t>
            </a:r>
            <a:r>
              <a:rPr lang="en-US" sz="3600" dirty="0"/>
              <a:t>novel techniques to find ranked explanations for the bias</a:t>
            </a:r>
          </a:p>
          <a:p>
            <a:endParaRPr lang="en-US" sz="3600" b="1" dirty="0"/>
          </a:p>
          <a:p>
            <a:r>
              <a:rPr lang="en-US" sz="3600" b="1" dirty="0"/>
              <a:t>Removing Bias: </a:t>
            </a:r>
            <a:r>
              <a:rPr lang="en-US" sz="3600" dirty="0"/>
              <a:t>query rewriting technique to eliminate the bias from queries</a:t>
            </a:r>
          </a:p>
          <a:p>
            <a:pPr marL="0" indent="0">
              <a:buNone/>
            </a:pPr>
            <a:endParaRPr lang="en-US" sz="3600" dirty="0"/>
          </a:p>
          <a:p>
            <a:endParaRPr lang="en-US" sz="3600" dirty="0"/>
          </a:p>
          <a:p>
            <a:endParaRPr lang="en-US" sz="3600" dirty="0"/>
          </a:p>
          <a:p>
            <a:endParaRPr lang="en-US" dirty="0"/>
          </a:p>
        </p:txBody>
      </p:sp>
      <p:sp>
        <p:nvSpPr>
          <p:cNvPr id="3" name="Slide Number Placeholder 2">
            <a:extLst>
              <a:ext uri="{FF2B5EF4-FFF2-40B4-BE49-F238E27FC236}">
                <a16:creationId xmlns="" xmlns:a16="http://schemas.microsoft.com/office/drawing/2014/main" id="{40008575-2F94-3645-B499-75B1049EC29D}"/>
              </a:ext>
            </a:extLst>
          </p:cNvPr>
          <p:cNvSpPr>
            <a:spLocks noGrp="1"/>
          </p:cNvSpPr>
          <p:nvPr>
            <p:ph type="sldNum" sz="quarter" idx="12"/>
          </p:nvPr>
        </p:nvSpPr>
        <p:spPr/>
        <p:txBody>
          <a:bodyPr/>
          <a:lstStyle/>
          <a:p>
            <a:fld id="{957239CD-2F0E-0D4D-84EB-78B480075DD5}" type="slidenum">
              <a:rPr lang="en-US" smtClean="0"/>
              <a:t>6</a:t>
            </a:fld>
            <a:endParaRPr lang="en-US" dirty="0"/>
          </a:p>
        </p:txBody>
      </p:sp>
    </p:spTree>
    <p:extLst>
      <p:ext uri="{BB962C8B-B14F-4D97-AF65-F5344CB8AC3E}">
        <p14:creationId xmlns:p14="http://schemas.microsoft.com/office/powerpoint/2010/main" val="10935174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p:txBody>
          <a:bodyPr/>
          <a:lstStyle/>
          <a:p>
            <a:fld id="{957239CD-2F0E-0D4D-84EB-78B480075DD5}" type="slidenum">
              <a:rPr lang="en-US" smtClean="0"/>
              <a:t>7</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ext uri="{D42A27DB-BD31-4B8C-83A1-F6EECF244321}">
                <p14:modId xmlns:p14="http://schemas.microsoft.com/office/powerpoint/2010/main" val="3893224533"/>
              </p:ext>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chemeClr val="bg1"/>
                          </a:solidFill>
                        </a:rPr>
                        <a:t>Delayed(AA)</a:t>
                      </a:r>
                    </a:p>
                  </a:txBody>
                  <a:tcPr>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bg1"/>
                          </a:solidFill>
                        </a:rPr>
                        <a:t>Delayed(UA)</a:t>
                      </a:r>
                    </a:p>
                    <a:p>
                      <a:pPr algn="ctr"/>
                      <a:endParaRPr lang="en-US" sz="2000" b="1" u="none" dirty="0">
                        <a:solidFill>
                          <a:schemeClr val="bg1"/>
                        </a:solidFill>
                      </a:endParaRP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 xmlns:a16="http://schemas.microsoft.com/office/drawing/2014/main"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solidFill>
                        </a:rPr>
                        <a:t>0</a:t>
                      </a:r>
                    </a:p>
                  </a:txBody>
                  <a:tcPr>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sz="2000" u="none" dirty="0">
                          <a:solidFill>
                            <a:schemeClr val="bg1"/>
                          </a:solidFill>
                        </a:rPr>
                        <a:t>missing</a:t>
                      </a:r>
                    </a:p>
                  </a:txBody>
                  <a:tcPr>
                    <a:lnL w="3175" cap="flat" cmpd="sng" algn="ctr">
                      <a:solidFill>
                        <a:schemeClr val="bg1"/>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 xmlns:a16="http://schemas.microsoft.com/office/drawing/2014/main"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solidFill>
                        </a:rPr>
                        <a:t>1</a:t>
                      </a:r>
                    </a:p>
                  </a:txBody>
                  <a:tcPr>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sz="2000" u="none" dirty="0">
                          <a:solidFill>
                            <a:schemeClr val="bg1"/>
                          </a:solidFill>
                        </a:rPr>
                        <a:t>missing</a:t>
                      </a:r>
                    </a:p>
                  </a:txBody>
                  <a:tcPr>
                    <a:lnL w="3175" cap="flat" cmpd="sng" algn="ctr">
                      <a:solidFill>
                        <a:schemeClr val="bg1"/>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 xmlns:a16="http://schemas.microsoft.com/office/drawing/2014/main"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chemeClr val="bg1"/>
                          </a:solidFill>
                        </a:rPr>
                        <a:t>missing</a:t>
                      </a:r>
                    </a:p>
                  </a:txBody>
                  <a:tcPr>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sz="2000" u="none" dirty="0">
                          <a:solidFill>
                            <a:schemeClr val="bg1"/>
                          </a:solidFill>
                        </a:rPr>
                        <a:t>0</a:t>
                      </a:r>
                    </a:p>
                  </a:txBody>
                  <a:tcPr>
                    <a:lnL w="3175" cap="flat" cmpd="sng" algn="ctr">
                      <a:solidFill>
                        <a:schemeClr val="bg1"/>
                      </a:solidFill>
                      <a:prstDash val="solid"/>
                      <a:round/>
                      <a:headEnd type="none" w="med" len="med"/>
                      <a:tailEnd type="none" w="med" len="med"/>
                    </a:lnL>
                    <a:lnR w="3175" cap="flat" cmpd="sng" algn="ctr">
                      <a:solidFill>
                        <a:schemeClr val="bg1">
                          <a:lumMod val="85000"/>
                        </a:schemeClr>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 xmlns:a16="http://schemas.microsoft.com/office/drawing/2014/main"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chemeClr val="bg1"/>
                          </a:solidFill>
                        </a:rPr>
                        <a:t>missing</a:t>
                      </a:r>
                    </a:p>
                  </a:txBody>
                  <a:tcPr>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sz="2000" u="none" dirty="0">
                          <a:solidFill>
                            <a:schemeClr val="bg1"/>
                          </a:solidFill>
                        </a:rPr>
                        <a:t>1</a:t>
                      </a:r>
                    </a:p>
                  </a:txBody>
                  <a:tcPr>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 xmlns:a16="http://schemas.microsoft.com/office/drawing/2014/main" val="10004"/>
                  </a:ext>
                </a:extLst>
              </a:tr>
            </a:tbl>
          </a:graphicData>
        </a:graphic>
      </p:graphicFrame>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20" name="TextBox 19">
            <a:extLst>
              <a:ext uri="{FF2B5EF4-FFF2-40B4-BE49-F238E27FC236}">
                <a16:creationId xmlns="" xmlns:a16="http://schemas.microsoft.com/office/drawing/2014/main" id="{D853FA6C-7089-9C41-8A3C-877FD7723176}"/>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a:t>
            </a:r>
            <a:r>
              <a:rPr lang="en-US" sz="2800" dirty="0">
                <a:solidFill>
                  <a:srgbClr val="FF0000"/>
                </a:solidFill>
              </a:rPr>
              <a:t>effect</a:t>
            </a:r>
            <a:r>
              <a:rPr lang="en-US" sz="2800" dirty="0">
                <a:solidFill>
                  <a:schemeClr val="tx1"/>
                </a:solidFill>
              </a:rPr>
              <a:t> on </a:t>
            </a:r>
            <a:r>
              <a:rPr lang="en-US" sz="2800" dirty="0">
                <a:solidFill>
                  <a:srgbClr val="FF0000"/>
                </a:solidFill>
              </a:rPr>
              <a:t>Y</a:t>
            </a:r>
            <a:r>
              <a:rPr lang="en-US" sz="2800" dirty="0">
                <a:solidFill>
                  <a:schemeClr val="tx1"/>
                </a:solidFill>
              </a:rPr>
              <a:t> if we change </a:t>
            </a:r>
            <a:r>
              <a:rPr lang="en-US" sz="2800" dirty="0">
                <a:solidFill>
                  <a:srgbClr val="FF0000"/>
                </a:solidFill>
              </a:rPr>
              <a:t>T</a:t>
            </a:r>
            <a:r>
              <a:rPr lang="en-US" sz="2800" dirty="0">
                <a:solidFill>
                  <a:schemeClr val="tx1"/>
                </a:solidFill>
              </a:rPr>
              <a:t>?</a:t>
            </a:r>
          </a:p>
        </p:txBody>
      </p:sp>
      <p:sp>
        <p:nvSpPr>
          <p:cNvPr id="23" name="Oval Callout 22">
            <a:extLst>
              <a:ext uri="{FF2B5EF4-FFF2-40B4-BE49-F238E27FC236}">
                <a16:creationId xmlns="" xmlns:a16="http://schemas.microsoft.com/office/drawing/2014/main" id="{8E22AA65-1C0E-B345-A1C4-45768079FB20}"/>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p:sp>
        <p:nvSpPr>
          <p:cNvPr id="25" name="Oval Callout 24">
            <a:extLst>
              <a:ext uri="{FF2B5EF4-FFF2-40B4-BE49-F238E27FC236}">
                <a16:creationId xmlns="" xmlns:a16="http://schemas.microsoft.com/office/drawing/2014/main" id="{59010623-14FC-5D43-9BB9-39042D7F6458}"/>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Tree>
    <p:extLst>
      <p:ext uri="{BB962C8B-B14F-4D97-AF65-F5344CB8AC3E}">
        <p14:creationId xmlns:p14="http://schemas.microsoft.com/office/powerpoint/2010/main" val="248975174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p:txBody>
          <a:bodyPr/>
          <a:lstStyle/>
          <a:p>
            <a:fld id="{957239CD-2F0E-0D4D-84EB-78B480075DD5}" type="slidenum">
              <a:rPr lang="en-US" smtClean="0"/>
              <a:t>8</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ext uri="{D42A27DB-BD31-4B8C-83A1-F6EECF244321}">
                <p14:modId xmlns:p14="http://schemas.microsoft.com/office/powerpoint/2010/main" val="1646650029"/>
              </p:ext>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0">
                <a:tc>
                  <a:txBody>
                    <a:bodyPr/>
                    <a:lstStyle/>
                    <a:p>
                      <a:pPr algn="ctr"/>
                      <a:r>
                        <a:rPr lang="en-US" sz="2000" b="1" u="none" dirty="0"/>
                        <a:t>Carrier</a:t>
                      </a:r>
                    </a:p>
                  </a:txBody>
                  <a:tcPr/>
                </a:tc>
                <a:tc>
                  <a:txBody>
                    <a:bodyPr/>
                    <a:lstStyle/>
                    <a:p>
                      <a:pPr algn="ctr"/>
                      <a:r>
                        <a:rPr lang="en-US" sz="2000" b="1" u="none" dirty="0"/>
                        <a:t>Year</a:t>
                      </a:r>
                    </a:p>
                  </a:txBody>
                  <a:tcPr/>
                </a:tc>
                <a:tc>
                  <a:txBody>
                    <a:bodyPr/>
                    <a:lstStyle/>
                    <a:p>
                      <a:pPr algn="ctr"/>
                      <a:r>
                        <a:rPr lang="en-US" sz="2000" b="1" u="none" dirty="0"/>
                        <a:t>Airport</a:t>
                      </a:r>
                    </a:p>
                  </a:txBody>
                  <a:tcPr/>
                </a:tc>
                <a:tc>
                  <a:txBody>
                    <a:bodyPr/>
                    <a:lstStyle/>
                    <a:p>
                      <a:pPr algn="ctr"/>
                      <a:r>
                        <a:rPr lang="en-US" sz="2000" b="1" u="none" dirty="0" err="1"/>
                        <a:t>DayofWeek</a:t>
                      </a:r>
                      <a:endParaRPr lang="en-US" sz="2000" b="1" u="none" dirty="0"/>
                    </a:p>
                  </a:txBody>
                  <a:tcPr/>
                </a:tc>
                <a:tc>
                  <a:txBody>
                    <a:bodyPr/>
                    <a:lstStyle/>
                    <a:p>
                      <a:pPr algn="ctr"/>
                      <a:r>
                        <a:rPr lang="en-US" sz="2000" b="1" u="none" dirty="0"/>
                        <a:t>…</a:t>
                      </a:r>
                    </a:p>
                  </a:txBody>
                  <a:tcPr/>
                </a:tc>
                <a:tc>
                  <a:txBody>
                    <a:bodyPr/>
                    <a:lstStyle/>
                    <a:p>
                      <a:pPr algn="ctr"/>
                      <a:r>
                        <a:rPr lang="en-US" sz="2000" b="1" u="none" dirty="0"/>
                        <a:t>Delayed</a:t>
                      </a:r>
                    </a:p>
                  </a:txBody>
                  <a:tcPr/>
                </a:tc>
                <a:tc>
                  <a:txBody>
                    <a:bodyPr/>
                    <a:lstStyle/>
                    <a:p>
                      <a:pPr algn="ctr"/>
                      <a:r>
                        <a:rPr lang="en-US" sz="2000" b="1" u="none" dirty="0">
                          <a:solidFill>
                            <a:srgbClr val="FF0000"/>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rgbClr val="FF0000"/>
                          </a:solidFill>
                        </a:rPr>
                        <a:t>Delayed(UA)</a:t>
                      </a:r>
                    </a:p>
                    <a:p>
                      <a:pPr algn="ctr"/>
                      <a:endParaRPr lang="en-US" sz="2000" b="1" u="none" dirty="0">
                        <a:solidFill>
                          <a:srgbClr val="FF0000"/>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0"/>
                  </a:ext>
                </a:extLst>
              </a:tr>
              <a:tr h="370840">
                <a:tc>
                  <a:txBody>
                    <a:bodyPr/>
                    <a:lstStyle/>
                    <a:p>
                      <a:pPr algn="ctr"/>
                      <a:r>
                        <a:rPr lang="en-US" sz="2000" u="none" dirty="0"/>
                        <a:t>AA</a:t>
                      </a:r>
                    </a:p>
                  </a:txBody>
                  <a:tcPr/>
                </a:tc>
                <a:tc>
                  <a:txBody>
                    <a:bodyPr/>
                    <a:lstStyle/>
                    <a:p>
                      <a:pPr algn="ctr"/>
                      <a:r>
                        <a:rPr lang="en-US" sz="2000" u="none" dirty="0"/>
                        <a:t>2016</a:t>
                      </a:r>
                    </a:p>
                  </a:txBody>
                  <a:tcPr/>
                </a:tc>
                <a:tc>
                  <a:txBody>
                    <a:bodyPr/>
                    <a:lstStyle/>
                    <a:p>
                      <a:pPr algn="ctr"/>
                      <a:r>
                        <a:rPr lang="en-US" sz="2000" u="none" dirty="0"/>
                        <a:t>ROC</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rgbClr val="FF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1"/>
                  </a:ext>
                </a:extLst>
              </a:tr>
              <a:tr h="370840">
                <a:tc>
                  <a:txBody>
                    <a:bodyPr/>
                    <a:lstStyle/>
                    <a:p>
                      <a:pPr algn="ctr"/>
                      <a:r>
                        <a:rPr lang="en-US" sz="2000" u="none" dirty="0"/>
                        <a:t>AA</a:t>
                      </a:r>
                    </a:p>
                  </a:txBody>
                  <a:tcPr/>
                </a:tc>
                <a:tc>
                  <a:txBody>
                    <a:bodyPr/>
                    <a:lstStyle/>
                    <a:p>
                      <a:pPr algn="ctr"/>
                      <a:r>
                        <a:rPr lang="en-US" sz="2000" u="none" dirty="0"/>
                        <a:t>2017</a:t>
                      </a:r>
                    </a:p>
                  </a:txBody>
                  <a:tcPr/>
                </a:tc>
                <a:tc>
                  <a:txBody>
                    <a:bodyPr/>
                    <a:lstStyle/>
                    <a:p>
                      <a:pPr algn="ctr"/>
                      <a:r>
                        <a:rPr lang="en-US" sz="2000" u="none" dirty="0"/>
                        <a:t>COS</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rgbClr val="FF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2"/>
                  </a:ext>
                </a:extLst>
              </a:tr>
              <a:tr h="370840">
                <a:tc>
                  <a:txBody>
                    <a:bodyPr/>
                    <a:lstStyle/>
                    <a:p>
                      <a:pPr algn="ctr"/>
                      <a:r>
                        <a:rPr lang="en-US" sz="2000" u="none" dirty="0"/>
                        <a:t>UA</a:t>
                      </a:r>
                    </a:p>
                  </a:txBody>
                  <a:tcPr/>
                </a:tc>
                <a:tc>
                  <a:txBody>
                    <a:bodyPr/>
                    <a:lstStyle/>
                    <a:p>
                      <a:pPr algn="ctr"/>
                      <a:r>
                        <a:rPr lang="en-US" sz="2000" u="none" dirty="0"/>
                        <a:t>2016</a:t>
                      </a:r>
                    </a:p>
                  </a:txBody>
                  <a:tcPr/>
                </a:tc>
                <a:tc>
                  <a:txBody>
                    <a:bodyPr/>
                    <a:lstStyle/>
                    <a:p>
                      <a:pPr algn="ctr"/>
                      <a:r>
                        <a:rPr lang="en-US" sz="2000" u="none" dirty="0"/>
                        <a:t>COS</a:t>
                      </a:r>
                    </a:p>
                  </a:txBody>
                  <a:tcPr/>
                </a:tc>
                <a:tc>
                  <a:txBody>
                    <a:bodyPr/>
                    <a:lstStyle/>
                    <a:p>
                      <a:pPr algn="ctr"/>
                      <a:r>
                        <a:rPr lang="en-US" sz="2000" u="none" dirty="0"/>
                        <a:t>1</a:t>
                      </a:r>
                    </a:p>
                  </a:txBody>
                  <a:tcPr/>
                </a:tc>
                <a:tc>
                  <a:txBody>
                    <a:bodyPr/>
                    <a:lstStyle/>
                    <a:p>
                      <a:pPr algn="ctr"/>
                      <a:r>
                        <a:rPr lang="en-US" sz="2000" u="none" dirty="0"/>
                        <a:t>..</a:t>
                      </a:r>
                    </a:p>
                  </a:txBody>
                  <a:tcPr/>
                </a:tc>
                <a:tc>
                  <a:txBody>
                    <a:bodyPr/>
                    <a:lstStyle/>
                    <a:p>
                      <a:pPr algn="ctr"/>
                      <a:r>
                        <a:rPr lang="en-US" sz="2000" u="none" dirty="0"/>
                        <a:t>0</a:t>
                      </a:r>
                    </a:p>
                  </a:txBody>
                  <a:tcPr/>
                </a:tc>
                <a:tc>
                  <a:txBody>
                    <a:bodyPr/>
                    <a:lstStyle/>
                    <a:p>
                      <a:pPr algn="ctr"/>
                      <a:r>
                        <a:rPr lang="en-US" sz="2000" u="none" dirty="0">
                          <a:solidFill>
                            <a:srgbClr val="FF0000"/>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rgbClr val="FF0000"/>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3"/>
                  </a:ext>
                </a:extLst>
              </a:tr>
              <a:tr h="370840">
                <a:tc>
                  <a:txBody>
                    <a:bodyPr/>
                    <a:lstStyle/>
                    <a:p>
                      <a:pPr algn="ctr"/>
                      <a:r>
                        <a:rPr lang="en-US" sz="2000" u="none" dirty="0"/>
                        <a:t>UA</a:t>
                      </a:r>
                    </a:p>
                  </a:txBody>
                  <a:tcPr/>
                </a:tc>
                <a:tc>
                  <a:txBody>
                    <a:bodyPr/>
                    <a:lstStyle/>
                    <a:p>
                      <a:pPr algn="ctr"/>
                      <a:r>
                        <a:rPr lang="en-US" sz="2000" u="none" dirty="0"/>
                        <a:t>2018</a:t>
                      </a:r>
                    </a:p>
                  </a:txBody>
                  <a:tcPr/>
                </a:tc>
                <a:tc>
                  <a:txBody>
                    <a:bodyPr/>
                    <a:lstStyle/>
                    <a:p>
                      <a:pPr algn="ctr"/>
                      <a:r>
                        <a:rPr lang="en-US" sz="2000" u="none" dirty="0"/>
                        <a:t>ROC</a:t>
                      </a:r>
                    </a:p>
                  </a:txBody>
                  <a:tcPr/>
                </a:tc>
                <a:tc>
                  <a:txBody>
                    <a:bodyPr/>
                    <a:lstStyle/>
                    <a:p>
                      <a:pPr algn="ctr"/>
                      <a:r>
                        <a:rPr lang="en-US" sz="2000" u="none" dirty="0"/>
                        <a:t>5</a:t>
                      </a:r>
                    </a:p>
                  </a:txBody>
                  <a:tcPr/>
                </a:tc>
                <a:tc>
                  <a:txBody>
                    <a:bodyPr/>
                    <a:lstStyle/>
                    <a:p>
                      <a:pPr algn="ctr"/>
                      <a:r>
                        <a:rPr lang="en-US" sz="2000" u="none" dirty="0"/>
                        <a:t>..</a:t>
                      </a:r>
                    </a:p>
                  </a:txBody>
                  <a:tcPr/>
                </a:tc>
                <a:tc>
                  <a:txBody>
                    <a:bodyPr/>
                    <a:lstStyle/>
                    <a:p>
                      <a:pPr algn="ctr"/>
                      <a:r>
                        <a:rPr lang="en-US" sz="2000" u="none" dirty="0"/>
                        <a:t>1</a:t>
                      </a:r>
                    </a:p>
                  </a:txBody>
                  <a:tcPr/>
                </a:tc>
                <a:tc>
                  <a:txBody>
                    <a:bodyPr/>
                    <a:lstStyle/>
                    <a:p>
                      <a:pPr algn="ctr"/>
                      <a:r>
                        <a:rPr lang="en-US" sz="2000" u="none" dirty="0">
                          <a:solidFill>
                            <a:srgbClr val="FF0000"/>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u="none" dirty="0">
                          <a:solidFill>
                            <a:srgbClr val="FF0000"/>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 xmlns:a16="http://schemas.microsoft.com/office/drawing/2014/main" val="10004"/>
                  </a:ext>
                </a:extLst>
              </a:tr>
            </a:tbl>
          </a:graphicData>
        </a:graphic>
      </p:graphicFrame>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18" name="TextBox 17">
            <a:extLst>
              <a:ext uri="{FF2B5EF4-FFF2-40B4-BE49-F238E27FC236}">
                <a16:creationId xmlns="" xmlns:a16="http://schemas.microsoft.com/office/drawing/2014/main" id="{C00832F9-BF7F-B24D-AA5C-06445BEF8019}"/>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2" name="Oval Callout 21">
            <a:extLst>
              <a:ext uri="{FF2B5EF4-FFF2-40B4-BE49-F238E27FC236}">
                <a16:creationId xmlns="" xmlns:a16="http://schemas.microsoft.com/office/drawing/2014/main" id="{6BA7B18C-677F-E645-90D9-3D2AE1CE5B50}"/>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3" name="Oval Callout 22">
                <a:extLst>
                  <a:ext uri="{FF2B5EF4-FFF2-40B4-BE49-F238E27FC236}">
                    <a16:creationId xmlns="" xmlns:a16="http://schemas.microsoft.com/office/drawing/2014/main" id="{7A111444-B691-8E4B-BDB5-EF066124304E}"/>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3" name="Oval Callout 22">
                <a:extLst>
                  <a:ext uri="{FF2B5EF4-FFF2-40B4-BE49-F238E27FC236}">
                    <a16:creationId xmlns:a16="http://schemas.microsoft.com/office/drawing/2014/main" id="{7A111444-B691-8E4B-BDB5-EF066124304E}"/>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4" name="Oval Callout 23">
            <a:extLst>
              <a:ext uri="{FF2B5EF4-FFF2-40B4-BE49-F238E27FC236}">
                <a16:creationId xmlns="" xmlns:a16="http://schemas.microsoft.com/office/drawing/2014/main" id="{46DAD867-CE6A-2846-B968-FBB9D2F36ED3}"/>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Tree>
    <p:extLst>
      <p:ext uri="{BB962C8B-B14F-4D97-AF65-F5344CB8AC3E}">
        <p14:creationId xmlns:p14="http://schemas.microsoft.com/office/powerpoint/2010/main" val="40676252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1672"/>
            <a:ext cx="8229600" cy="1143000"/>
          </a:xfrm>
        </p:spPr>
        <p:txBody>
          <a:bodyPr>
            <a:normAutofit fontScale="90000"/>
          </a:bodyPr>
          <a:lstStyle/>
          <a:p>
            <a:r>
              <a:rPr lang="en-US" dirty="0"/>
              <a:t>Background: Rubin’s Causality Model</a:t>
            </a:r>
          </a:p>
        </p:txBody>
      </p:sp>
      <p:sp>
        <p:nvSpPr>
          <p:cNvPr id="3" name="Slide Number Placeholder 2">
            <a:extLst>
              <a:ext uri="{FF2B5EF4-FFF2-40B4-BE49-F238E27FC236}">
                <a16:creationId xmlns="" xmlns:a16="http://schemas.microsoft.com/office/drawing/2014/main" id="{D0BD4220-C26C-CF4E-868D-60D6D03EB873}"/>
              </a:ext>
            </a:extLst>
          </p:cNvPr>
          <p:cNvSpPr>
            <a:spLocks noGrp="1"/>
          </p:cNvSpPr>
          <p:nvPr>
            <p:ph type="sldNum" sz="quarter" idx="12"/>
          </p:nvPr>
        </p:nvSpPr>
        <p:spPr/>
        <p:txBody>
          <a:bodyPr/>
          <a:lstStyle/>
          <a:p>
            <a:fld id="{957239CD-2F0E-0D4D-84EB-78B480075DD5}" type="slidenum">
              <a:rPr lang="en-US" smtClean="0"/>
              <a:t>9</a:t>
            </a:fld>
            <a:endParaRPr lang="en-US"/>
          </a:p>
        </p:txBody>
      </p:sp>
      <p:graphicFrame>
        <p:nvGraphicFramePr>
          <p:cNvPr id="9" name="Table 8">
            <a:extLst>
              <a:ext uri="{FF2B5EF4-FFF2-40B4-BE49-F238E27FC236}">
                <a16:creationId xmlns="" xmlns:a16="http://schemas.microsoft.com/office/drawing/2014/main" id="{44D01C9D-0FBC-834B-B16D-AD5ABC06D6AC}"/>
              </a:ext>
            </a:extLst>
          </p:cNvPr>
          <p:cNvGraphicFramePr>
            <a:graphicFrameLocks noGrp="1"/>
          </p:cNvGraphicFramePr>
          <p:nvPr>
            <p:extLst/>
          </p:nvPr>
        </p:nvGraphicFramePr>
        <p:xfrm>
          <a:off x="101621" y="3333278"/>
          <a:ext cx="8953065" cy="2286000"/>
        </p:xfrm>
        <a:graphic>
          <a:graphicData uri="http://schemas.openxmlformats.org/drawingml/2006/table">
            <a:tbl>
              <a:tblPr firstRow="1" bandRow="1">
                <a:tableStyleId>{5940675A-B579-460E-94D1-54222C63F5DA}</a:tableStyleId>
              </a:tblPr>
              <a:tblGrid>
                <a:gridCol w="914379">
                  <a:extLst>
                    <a:ext uri="{9D8B030D-6E8A-4147-A177-3AD203B41FA5}">
                      <a16:colId xmlns="" xmlns:a16="http://schemas.microsoft.com/office/drawing/2014/main" val="20002"/>
                    </a:ext>
                  </a:extLst>
                </a:gridCol>
                <a:gridCol w="754743">
                  <a:extLst>
                    <a:ext uri="{9D8B030D-6E8A-4147-A177-3AD203B41FA5}">
                      <a16:colId xmlns="" xmlns:a16="http://schemas.microsoft.com/office/drawing/2014/main" val="20003"/>
                    </a:ext>
                  </a:extLst>
                </a:gridCol>
                <a:gridCol w="1016000">
                  <a:extLst>
                    <a:ext uri="{9D8B030D-6E8A-4147-A177-3AD203B41FA5}">
                      <a16:colId xmlns="" xmlns:a16="http://schemas.microsoft.com/office/drawing/2014/main" val="20004"/>
                    </a:ext>
                  </a:extLst>
                </a:gridCol>
                <a:gridCol w="1465943">
                  <a:extLst>
                    <a:ext uri="{9D8B030D-6E8A-4147-A177-3AD203B41FA5}">
                      <a16:colId xmlns="" xmlns:a16="http://schemas.microsoft.com/office/drawing/2014/main" val="20006"/>
                    </a:ext>
                  </a:extLst>
                </a:gridCol>
                <a:gridCol w="508000">
                  <a:extLst>
                    <a:ext uri="{9D8B030D-6E8A-4147-A177-3AD203B41FA5}">
                      <a16:colId xmlns="" xmlns:a16="http://schemas.microsoft.com/office/drawing/2014/main" val="3507198107"/>
                    </a:ext>
                  </a:extLst>
                </a:gridCol>
                <a:gridCol w="1117600">
                  <a:extLst>
                    <a:ext uri="{9D8B030D-6E8A-4147-A177-3AD203B41FA5}">
                      <a16:colId xmlns="" xmlns:a16="http://schemas.microsoft.com/office/drawing/2014/main" val="20007"/>
                    </a:ext>
                  </a:extLst>
                </a:gridCol>
                <a:gridCol w="1553028">
                  <a:extLst>
                    <a:ext uri="{9D8B030D-6E8A-4147-A177-3AD203B41FA5}">
                      <a16:colId xmlns="" xmlns:a16="http://schemas.microsoft.com/office/drawing/2014/main" val="20008"/>
                    </a:ext>
                  </a:extLst>
                </a:gridCol>
                <a:gridCol w="1623372">
                  <a:extLst>
                    <a:ext uri="{9D8B030D-6E8A-4147-A177-3AD203B41FA5}">
                      <a16:colId xmlns="" xmlns:a16="http://schemas.microsoft.com/office/drawing/2014/main" val="20009"/>
                    </a:ext>
                  </a:extLst>
                </a:gridCol>
              </a:tblGrid>
              <a:tr h="0">
                <a:tc>
                  <a:txBody>
                    <a:bodyPr/>
                    <a:lstStyle/>
                    <a:p>
                      <a:pPr algn="ctr"/>
                      <a:r>
                        <a:rPr lang="en-US" sz="2000" b="1" u="none" dirty="0">
                          <a:solidFill>
                            <a:schemeClr val="tx1"/>
                          </a:solidFill>
                        </a:rPr>
                        <a:t>Carrier</a:t>
                      </a:r>
                    </a:p>
                  </a:txBody>
                  <a:tcPr>
                    <a:solidFill>
                      <a:schemeClr val="bg1"/>
                    </a:solidFill>
                  </a:tcPr>
                </a:tc>
                <a:tc>
                  <a:txBody>
                    <a:bodyPr/>
                    <a:lstStyle/>
                    <a:p>
                      <a:pPr algn="ctr"/>
                      <a:r>
                        <a:rPr lang="en-US" sz="2000" b="1" u="none" dirty="0">
                          <a:solidFill>
                            <a:schemeClr val="tx1"/>
                          </a:solidFill>
                        </a:rPr>
                        <a:t>Year</a:t>
                      </a:r>
                    </a:p>
                  </a:txBody>
                  <a:tcPr>
                    <a:solidFill>
                      <a:schemeClr val="bg1"/>
                    </a:solidFill>
                  </a:tcPr>
                </a:tc>
                <a:tc>
                  <a:txBody>
                    <a:bodyPr/>
                    <a:lstStyle/>
                    <a:p>
                      <a:pPr algn="ctr"/>
                      <a:r>
                        <a:rPr lang="en-US" sz="2000" b="1" u="none" dirty="0">
                          <a:solidFill>
                            <a:schemeClr val="tx1"/>
                          </a:solidFill>
                        </a:rPr>
                        <a:t>Airport</a:t>
                      </a:r>
                    </a:p>
                  </a:txBody>
                  <a:tcPr>
                    <a:solidFill>
                      <a:schemeClr val="bg1"/>
                    </a:solidFill>
                  </a:tcPr>
                </a:tc>
                <a:tc>
                  <a:txBody>
                    <a:bodyPr/>
                    <a:lstStyle/>
                    <a:p>
                      <a:pPr algn="ctr"/>
                      <a:r>
                        <a:rPr lang="en-US" sz="2000" b="1" u="none" dirty="0" err="1">
                          <a:solidFill>
                            <a:schemeClr val="tx1"/>
                          </a:solidFill>
                        </a:rPr>
                        <a:t>DayofWeek</a:t>
                      </a:r>
                      <a:endParaRPr lang="en-US" sz="2000" b="1" u="none" dirty="0">
                        <a:solidFill>
                          <a:schemeClr val="tx1"/>
                        </a:solidFill>
                      </a:endParaRPr>
                    </a:p>
                  </a:txBody>
                  <a:tcPr>
                    <a:solidFill>
                      <a:schemeClr val="bg1"/>
                    </a:solidFill>
                  </a:tcPr>
                </a:tc>
                <a:tc>
                  <a:txBody>
                    <a:bodyPr/>
                    <a:lstStyle/>
                    <a:p>
                      <a:pPr algn="ctr"/>
                      <a:r>
                        <a:rPr lang="en-US" sz="2000" b="1" u="none" dirty="0">
                          <a:solidFill>
                            <a:schemeClr val="tx1"/>
                          </a:solidFill>
                        </a:rPr>
                        <a:t>…</a:t>
                      </a:r>
                    </a:p>
                  </a:txBody>
                  <a:tcPr>
                    <a:solidFill>
                      <a:schemeClr val="bg1"/>
                    </a:solidFill>
                  </a:tcPr>
                </a:tc>
                <a:tc>
                  <a:txBody>
                    <a:bodyPr/>
                    <a:lstStyle/>
                    <a:p>
                      <a:pPr algn="ctr"/>
                      <a:r>
                        <a:rPr lang="en-US" sz="2000" b="1" u="none" dirty="0">
                          <a:solidFill>
                            <a:schemeClr val="tx1"/>
                          </a:solidFill>
                        </a:rPr>
                        <a:t>Delayed</a:t>
                      </a:r>
                    </a:p>
                  </a:txBody>
                  <a:tcPr>
                    <a:solidFill>
                      <a:schemeClr val="bg1"/>
                    </a:solidFill>
                  </a:tcPr>
                </a:tc>
                <a:tc>
                  <a:txBody>
                    <a:bodyPr/>
                    <a:lstStyle/>
                    <a:p>
                      <a:pPr algn="ctr"/>
                      <a:r>
                        <a:rPr lang="en-US" sz="2000" b="1" u="none" dirty="0">
                          <a:solidFill>
                            <a:schemeClr val="tx1"/>
                          </a:solidFill>
                        </a:rPr>
                        <a:t>Delayed(AA)</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defTabSz="914340" rtl="0" eaLnBrk="1" fontAlgn="auto" latinLnBrk="0" hangingPunct="1">
                        <a:lnSpc>
                          <a:spcPct val="100000"/>
                        </a:lnSpc>
                        <a:spcBef>
                          <a:spcPts val="0"/>
                        </a:spcBef>
                        <a:spcAft>
                          <a:spcPts val="0"/>
                        </a:spcAft>
                        <a:buClrTx/>
                        <a:buSzTx/>
                        <a:buFontTx/>
                        <a:buNone/>
                        <a:tabLst/>
                        <a:defRPr/>
                      </a:pPr>
                      <a:r>
                        <a:rPr lang="en-US" sz="2000" b="1" u="none" dirty="0">
                          <a:solidFill>
                            <a:schemeClr val="tx1"/>
                          </a:solidFill>
                        </a:rPr>
                        <a:t>Delayed(UA)</a:t>
                      </a:r>
                    </a:p>
                    <a:p>
                      <a:pPr algn="ctr"/>
                      <a:endParaRPr lang="en-US" sz="2000" b="1" u="none"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0"/>
                  </a:ext>
                </a:extLst>
              </a:tr>
              <a:tr h="370840">
                <a:tc>
                  <a:txBody>
                    <a:bodyPr/>
                    <a:lstStyle/>
                    <a:p>
                      <a:pPr algn="ctr"/>
                      <a:r>
                        <a:rPr lang="en-US" sz="2000" u="none" dirty="0">
                          <a:solidFill>
                            <a:schemeClr val="tx1"/>
                          </a:solidFill>
                        </a:rPr>
                        <a:t>AA</a:t>
                      </a:r>
                    </a:p>
                  </a:txBody>
                  <a:tcPr>
                    <a:solidFill>
                      <a:schemeClr val="bg1"/>
                    </a:solidFill>
                  </a:tcPr>
                </a:tc>
                <a:tc>
                  <a:txBody>
                    <a:bodyPr/>
                    <a:lstStyle/>
                    <a:p>
                      <a:pPr algn="ctr"/>
                      <a:r>
                        <a:rPr lang="en-US" sz="2000" u="none" dirty="0">
                          <a:solidFill>
                            <a:schemeClr val="tx1"/>
                          </a:solidFill>
                        </a:rPr>
                        <a:t>2016</a:t>
                      </a:r>
                    </a:p>
                  </a:txBody>
                  <a:tcPr>
                    <a:solidFill>
                      <a:schemeClr val="bg1"/>
                    </a:solidFill>
                  </a:tcPr>
                </a:tc>
                <a:tc>
                  <a:txBody>
                    <a:bodyPr/>
                    <a:lstStyle/>
                    <a:p>
                      <a:pPr algn="ctr"/>
                      <a:r>
                        <a:rPr lang="en-US" sz="2000" u="none" dirty="0">
                          <a:solidFill>
                            <a:schemeClr val="tx1"/>
                          </a:solidFill>
                        </a:rPr>
                        <a:t>ROC</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0</a:t>
                      </a:r>
                    </a:p>
                  </a:txBody>
                  <a:tcPr>
                    <a:solidFill>
                      <a:schemeClr val="bg1"/>
                    </a:solidFill>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1"/>
                  </a:ext>
                </a:extLst>
              </a:tr>
              <a:tr h="370840">
                <a:tc>
                  <a:txBody>
                    <a:bodyPr/>
                    <a:lstStyle/>
                    <a:p>
                      <a:pPr algn="ctr"/>
                      <a:r>
                        <a:rPr lang="en-US" sz="2000" u="none" dirty="0">
                          <a:solidFill>
                            <a:schemeClr val="tx1"/>
                          </a:solidFill>
                        </a:rPr>
                        <a:t>AA</a:t>
                      </a:r>
                    </a:p>
                  </a:txBody>
                  <a:tcPr>
                    <a:solidFill>
                      <a:schemeClr val="bg1"/>
                    </a:solidFill>
                  </a:tcPr>
                </a:tc>
                <a:tc>
                  <a:txBody>
                    <a:bodyPr/>
                    <a:lstStyle/>
                    <a:p>
                      <a:pPr algn="ctr"/>
                      <a:r>
                        <a:rPr lang="en-US" sz="2000" u="none" dirty="0">
                          <a:solidFill>
                            <a:schemeClr val="tx1"/>
                          </a:solidFill>
                        </a:rPr>
                        <a:t>2017</a:t>
                      </a:r>
                    </a:p>
                  </a:txBody>
                  <a:tcPr>
                    <a:solidFill>
                      <a:schemeClr val="bg1"/>
                    </a:solidFill>
                  </a:tcPr>
                </a:tc>
                <a:tc>
                  <a:txBody>
                    <a:bodyPr/>
                    <a:lstStyle/>
                    <a:p>
                      <a:pPr algn="ctr"/>
                      <a:r>
                        <a:rPr lang="en-US" sz="2000" u="none" dirty="0">
                          <a:solidFill>
                            <a:schemeClr val="tx1"/>
                          </a:solidFill>
                        </a:rPr>
                        <a:t>COS</a:t>
                      </a:r>
                    </a:p>
                  </a:txBody>
                  <a:tcPr>
                    <a:solidFill>
                      <a:schemeClr val="bg1"/>
                    </a:solidFill>
                  </a:tcPr>
                </a:tc>
                <a:tc>
                  <a:txBody>
                    <a:bodyPr/>
                    <a:lstStyle/>
                    <a:p>
                      <a:pPr algn="ctr"/>
                      <a:r>
                        <a:rPr lang="en-US" sz="2000" u="none" dirty="0">
                          <a:solidFill>
                            <a:schemeClr val="tx1"/>
                          </a:solidFill>
                        </a:rPr>
                        <a:t>5</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2"/>
                  </a:ext>
                </a:extLst>
              </a:tr>
              <a:tr h="370840">
                <a:tc>
                  <a:txBody>
                    <a:bodyPr/>
                    <a:lstStyle/>
                    <a:p>
                      <a:pPr algn="ctr"/>
                      <a:r>
                        <a:rPr lang="en-US" sz="2000" u="none" dirty="0">
                          <a:solidFill>
                            <a:schemeClr val="tx1"/>
                          </a:solidFill>
                        </a:rPr>
                        <a:t>UA</a:t>
                      </a:r>
                    </a:p>
                  </a:txBody>
                  <a:tcPr>
                    <a:solidFill>
                      <a:schemeClr val="bg1"/>
                    </a:solidFill>
                  </a:tcPr>
                </a:tc>
                <a:tc>
                  <a:txBody>
                    <a:bodyPr/>
                    <a:lstStyle/>
                    <a:p>
                      <a:pPr algn="ctr"/>
                      <a:r>
                        <a:rPr lang="en-US" sz="2000" u="none" dirty="0">
                          <a:solidFill>
                            <a:schemeClr val="tx1"/>
                          </a:solidFill>
                        </a:rPr>
                        <a:t>2016</a:t>
                      </a:r>
                    </a:p>
                  </a:txBody>
                  <a:tcPr>
                    <a:solidFill>
                      <a:schemeClr val="bg1"/>
                    </a:solidFill>
                  </a:tcPr>
                </a:tc>
                <a:tc>
                  <a:txBody>
                    <a:bodyPr/>
                    <a:lstStyle/>
                    <a:p>
                      <a:pPr algn="ctr"/>
                      <a:r>
                        <a:rPr lang="en-US" sz="2000" u="none" dirty="0">
                          <a:solidFill>
                            <a:schemeClr val="tx1"/>
                          </a:solidFill>
                        </a:rPr>
                        <a:t>COS</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0</a:t>
                      </a:r>
                    </a:p>
                  </a:txBody>
                  <a:tcPr>
                    <a:solidFill>
                      <a:schemeClr val="bg1"/>
                    </a:solidFill>
                  </a:tcPr>
                </a:tc>
                <a:tc>
                  <a:txBody>
                    <a:bodyPr/>
                    <a:lstStyle/>
                    <a:p>
                      <a:pPr algn="ctr"/>
                      <a:r>
                        <a:rPr lang="en-US" sz="2000" u="none" dirty="0">
                          <a:solidFill>
                            <a:schemeClr val="tx1"/>
                          </a:solidFill>
                        </a:rPr>
                        <a:t>1</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3"/>
                  </a:ext>
                </a:extLst>
              </a:tr>
              <a:tr h="370840">
                <a:tc>
                  <a:txBody>
                    <a:bodyPr/>
                    <a:lstStyle/>
                    <a:p>
                      <a:pPr algn="ctr"/>
                      <a:r>
                        <a:rPr lang="en-US" sz="2000" u="none" dirty="0">
                          <a:solidFill>
                            <a:schemeClr val="tx1"/>
                          </a:solidFill>
                        </a:rPr>
                        <a:t>UA</a:t>
                      </a:r>
                    </a:p>
                  </a:txBody>
                  <a:tcPr>
                    <a:solidFill>
                      <a:schemeClr val="bg1"/>
                    </a:solidFill>
                  </a:tcPr>
                </a:tc>
                <a:tc>
                  <a:txBody>
                    <a:bodyPr/>
                    <a:lstStyle/>
                    <a:p>
                      <a:pPr algn="ctr"/>
                      <a:r>
                        <a:rPr lang="en-US" sz="2000" u="none" dirty="0">
                          <a:solidFill>
                            <a:schemeClr val="tx1"/>
                          </a:solidFill>
                        </a:rPr>
                        <a:t>2018</a:t>
                      </a:r>
                    </a:p>
                  </a:txBody>
                  <a:tcPr>
                    <a:solidFill>
                      <a:schemeClr val="bg1"/>
                    </a:solidFill>
                  </a:tcPr>
                </a:tc>
                <a:tc>
                  <a:txBody>
                    <a:bodyPr/>
                    <a:lstStyle/>
                    <a:p>
                      <a:pPr algn="ctr"/>
                      <a:r>
                        <a:rPr lang="en-US" sz="2000" u="none" dirty="0">
                          <a:solidFill>
                            <a:schemeClr val="tx1"/>
                          </a:solidFill>
                        </a:rPr>
                        <a:t>ROC</a:t>
                      </a:r>
                    </a:p>
                  </a:txBody>
                  <a:tcPr>
                    <a:solidFill>
                      <a:schemeClr val="bg1"/>
                    </a:solidFill>
                  </a:tcPr>
                </a:tc>
                <a:tc>
                  <a:txBody>
                    <a:bodyPr/>
                    <a:lstStyle/>
                    <a:p>
                      <a:pPr algn="ctr"/>
                      <a:r>
                        <a:rPr lang="en-US" sz="2000" u="none" dirty="0">
                          <a:solidFill>
                            <a:schemeClr val="tx1"/>
                          </a:solidFill>
                        </a:rPr>
                        <a:t>5</a:t>
                      </a:r>
                    </a:p>
                  </a:txBody>
                  <a:tcPr>
                    <a:solidFill>
                      <a:schemeClr val="bg1"/>
                    </a:solidFill>
                  </a:tcPr>
                </a:tc>
                <a:tc>
                  <a:txBody>
                    <a:bodyPr/>
                    <a:lstStyle/>
                    <a:p>
                      <a:pPr algn="ctr"/>
                      <a:r>
                        <a:rPr lang="en-US" sz="2000" u="none" dirty="0">
                          <a:solidFill>
                            <a:schemeClr val="tx1"/>
                          </a:solidFill>
                        </a:rPr>
                        <a:t>..</a:t>
                      </a:r>
                    </a:p>
                  </a:txBody>
                  <a:tcPr>
                    <a:solidFill>
                      <a:schemeClr val="bg1"/>
                    </a:solidFill>
                  </a:tcPr>
                </a:tc>
                <a:tc>
                  <a:txBody>
                    <a:bodyPr/>
                    <a:lstStyle/>
                    <a:p>
                      <a:pPr algn="ctr"/>
                      <a:r>
                        <a:rPr lang="en-US" sz="2000" u="none" dirty="0">
                          <a:solidFill>
                            <a:schemeClr val="tx1"/>
                          </a:solidFill>
                        </a:rPr>
                        <a:t>1</a:t>
                      </a:r>
                    </a:p>
                  </a:txBody>
                  <a:tcPr>
                    <a:solidFill>
                      <a:schemeClr val="bg1"/>
                    </a:solidFill>
                  </a:tcPr>
                </a:tc>
                <a:tc>
                  <a:txBody>
                    <a:bodyPr/>
                    <a:lstStyle/>
                    <a:p>
                      <a:pPr algn="ctr"/>
                      <a:r>
                        <a:rPr lang="en-US" sz="2000" u="none" dirty="0">
                          <a:solidFill>
                            <a:schemeClr val="tx1"/>
                          </a:solidFill>
                        </a:rPr>
                        <a:t>0</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u="none"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 xmlns:a16="http://schemas.microsoft.com/office/drawing/2014/main" val="10004"/>
                  </a:ext>
                </a:extLst>
              </a:tr>
            </a:tbl>
          </a:graphicData>
        </a:graphic>
      </p:graphicFrame>
      <p:graphicFrame>
        <p:nvGraphicFramePr>
          <p:cNvPr id="14" name="Table 13">
            <a:extLst>
              <a:ext uri="{FF2B5EF4-FFF2-40B4-BE49-F238E27FC236}">
                <a16:creationId xmlns="" xmlns:a16="http://schemas.microsoft.com/office/drawing/2014/main" id="{9CA8F61C-50EC-9349-AF55-D785D27F9906}"/>
              </a:ext>
            </a:extLst>
          </p:cNvPr>
          <p:cNvGraphicFramePr>
            <a:graphicFrameLocks noGrp="1"/>
          </p:cNvGraphicFramePr>
          <p:nvPr/>
        </p:nvGraphicFramePr>
        <p:xfrm>
          <a:off x="8055429" y="435429"/>
          <a:ext cx="783771" cy="841828"/>
        </p:xfrm>
        <a:graphic>
          <a:graphicData uri="http://schemas.openxmlformats.org/drawingml/2006/table">
            <a:tbl>
              <a:tblPr/>
              <a:tblGrid>
                <a:gridCol w="783771">
                  <a:extLst>
                    <a:ext uri="{9D8B030D-6E8A-4147-A177-3AD203B41FA5}">
                      <a16:colId xmlns="" xmlns:a16="http://schemas.microsoft.com/office/drawing/2014/main" val="870943473"/>
                    </a:ext>
                  </a:extLst>
                </a:gridCol>
              </a:tblGrid>
              <a:tr h="841828">
                <a:tc>
                  <a:txBody>
                    <a:bodyPr/>
                    <a:lstStyle/>
                    <a:p>
                      <a:endParaRPr lang="en-US" dirty="0"/>
                    </a:p>
                  </a:txBody>
                  <a:tcPr>
                    <a:lnL w="3175" cmpd="sng">
                      <a:solidFill>
                        <a:schemeClr val="bg1">
                          <a:lumMod val="75000"/>
                        </a:schemeClr>
                      </a:solidFill>
                      <a:prstDash val="dot"/>
                    </a:lnL>
                    <a:lnR w="3175" cmpd="sng">
                      <a:solidFill>
                        <a:schemeClr val="bg1">
                          <a:lumMod val="75000"/>
                        </a:schemeClr>
                      </a:solidFill>
                      <a:prstDash val="dot"/>
                    </a:lnR>
                    <a:lnT w="3175" cmpd="sng">
                      <a:solidFill>
                        <a:schemeClr val="bg1">
                          <a:lumMod val="75000"/>
                        </a:schemeClr>
                      </a:solidFill>
                      <a:prstDash val="dot"/>
                    </a:lnT>
                    <a:lnB w="3175" cmpd="sng">
                      <a:solidFill>
                        <a:schemeClr val="bg1">
                          <a:lumMod val="75000"/>
                        </a:schemeClr>
                      </a:solidFill>
                      <a:prstDash val="dot"/>
                    </a:lnB>
                  </a:tcPr>
                </a:tc>
                <a:extLst>
                  <a:ext uri="{0D108BD9-81ED-4DB2-BD59-A6C34878D82A}">
                    <a16:rowId xmlns="" xmlns:a16="http://schemas.microsoft.com/office/drawing/2014/main" val="2041231236"/>
                  </a:ext>
                </a:extLst>
              </a:tr>
            </a:tbl>
          </a:graphicData>
        </a:graphic>
      </p:graphicFrame>
      <p:sp>
        <p:nvSpPr>
          <p:cNvPr id="20" name="TextBox 19">
            <a:extLst>
              <a:ext uri="{FF2B5EF4-FFF2-40B4-BE49-F238E27FC236}">
                <a16:creationId xmlns="" xmlns:a16="http://schemas.microsoft.com/office/drawing/2014/main" id="{D7E69EDA-AA29-4C49-8F93-8BCDC31D46FC}"/>
              </a:ext>
            </a:extLst>
          </p:cNvPr>
          <p:cNvSpPr txBox="1"/>
          <p:nvPr/>
        </p:nvSpPr>
        <p:spPr>
          <a:xfrm>
            <a:off x="132960" y="1241758"/>
            <a:ext cx="5819863" cy="523220"/>
          </a:xfrm>
          <a:prstGeom prst="rect">
            <a:avLst/>
          </a:prstGeom>
        </p:spPr>
        <p:style>
          <a:lnRef idx="1">
            <a:schemeClr val="accent3"/>
          </a:lnRef>
          <a:fillRef idx="2">
            <a:schemeClr val="accent3"/>
          </a:fillRef>
          <a:effectRef idx="1">
            <a:schemeClr val="accent3"/>
          </a:effectRef>
          <a:fontRef idx="minor">
            <a:schemeClr val="dk1"/>
          </a:fontRef>
        </p:style>
        <p:txBody>
          <a:bodyPr wrap="none" rtlCol="0">
            <a:spAutoFit/>
          </a:bodyPr>
          <a:lstStyle/>
          <a:p>
            <a:r>
              <a:rPr lang="en-US" sz="2800" dirty="0">
                <a:solidFill>
                  <a:schemeClr val="tx1"/>
                </a:solidFill>
              </a:rPr>
              <a:t>What is the effect on Y if we change T?</a:t>
            </a:r>
          </a:p>
        </p:txBody>
      </p:sp>
      <p:sp>
        <p:nvSpPr>
          <p:cNvPr id="23" name="Oval Callout 22">
            <a:extLst>
              <a:ext uri="{FF2B5EF4-FFF2-40B4-BE49-F238E27FC236}">
                <a16:creationId xmlns="" xmlns:a16="http://schemas.microsoft.com/office/drawing/2014/main" id="{C1C2EDDF-73FC-D94E-BE46-9F8AEB2ADCF2}"/>
              </a:ext>
            </a:extLst>
          </p:cNvPr>
          <p:cNvSpPr/>
          <p:nvPr/>
        </p:nvSpPr>
        <p:spPr>
          <a:xfrm>
            <a:off x="1191962" y="2634097"/>
            <a:ext cx="1879851" cy="519351"/>
          </a:xfrm>
          <a:prstGeom prst="wedgeEllipseCallout">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Treatment T</a:t>
            </a:r>
          </a:p>
        </p:txBody>
      </p:sp>
      <mc:AlternateContent xmlns:mc="http://schemas.openxmlformats.org/markup-compatibility/2006" xmlns:a14="http://schemas.microsoft.com/office/drawing/2010/main">
        <mc:Choice Requires="a14">
          <p:sp>
            <p:nvSpPr>
              <p:cNvPr id="24" name="Oval Callout 23">
                <a:extLst>
                  <a:ext uri="{FF2B5EF4-FFF2-40B4-BE49-F238E27FC236}">
                    <a16:creationId xmlns="" xmlns:a16="http://schemas.microsoft.com/office/drawing/2014/main" id="{F048A327-110A-7242-BF37-6D4D4974AFD6}"/>
                  </a:ext>
                </a:extLst>
              </p:cNvPr>
              <p:cNvSpPr/>
              <p:nvPr/>
            </p:nvSpPr>
            <p:spPr>
              <a:xfrm>
                <a:off x="6624761" y="2088219"/>
                <a:ext cx="2310071" cy="908864"/>
              </a:xfrm>
              <a:prstGeom prst="wedgeEllipseCallout">
                <a:avLst>
                  <a:gd name="adj1" fmla="val -16179"/>
                  <a:gd name="adj2" fmla="val 70135"/>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algn="ctr"/>
                <a:r>
                  <a:rPr lang="en-US" sz="1800" dirty="0">
                    <a:solidFill>
                      <a:schemeClr val="tx1"/>
                    </a:solidFill>
                  </a:rPr>
                  <a:t>Potential Outcomes Y(</a:t>
                </a:r>
                <a14:m>
                  <m:oMath xmlns:m="http://schemas.openxmlformats.org/officeDocument/2006/math">
                    <m:r>
                      <a:rPr lang="en-US" sz="1800" b="0" i="1" smtClean="0">
                        <a:solidFill>
                          <a:schemeClr val="tx1"/>
                        </a:solidFill>
                        <a:latin typeface="Cambria Math" panose="02040503050406030204" pitchFamily="18" charset="0"/>
                      </a:rPr>
                      <m:t>𝑇</m:t>
                    </m:r>
                  </m:oMath>
                </a14:m>
                <a:r>
                  <a:rPr lang="en-US" sz="1800" dirty="0">
                    <a:solidFill>
                      <a:schemeClr val="tx1"/>
                    </a:solidFill>
                  </a:rPr>
                  <a:t>)</a:t>
                </a:r>
              </a:p>
            </p:txBody>
          </p:sp>
        </mc:Choice>
        <mc:Fallback xmlns="">
          <p:sp>
            <p:nvSpPr>
              <p:cNvPr id="24" name="Oval Callout 23">
                <a:extLst>
                  <a:ext uri="{FF2B5EF4-FFF2-40B4-BE49-F238E27FC236}">
                    <a16:creationId xmlns:a16="http://schemas.microsoft.com/office/drawing/2014/main" id="{F048A327-110A-7242-BF37-6D4D4974AFD6}"/>
                  </a:ext>
                </a:extLst>
              </p:cNvPr>
              <p:cNvSpPr>
                <a:spLocks noRot="1" noChangeAspect="1" noMove="1" noResize="1" noEditPoints="1" noAdjustHandles="1" noChangeArrowheads="1" noChangeShapeType="1" noTextEdit="1"/>
              </p:cNvSpPr>
              <p:nvPr/>
            </p:nvSpPr>
            <p:spPr>
              <a:xfrm>
                <a:off x="6624761" y="2088219"/>
                <a:ext cx="2310071" cy="908864"/>
              </a:xfrm>
              <a:prstGeom prst="wedgeEllipseCallout">
                <a:avLst>
                  <a:gd name="adj1" fmla="val -16179"/>
                  <a:gd name="adj2" fmla="val 70135"/>
                </a:avLst>
              </a:prstGeom>
              <a:blipFill>
                <a:blip r:embed="rId3"/>
                <a:stretch>
                  <a:fillRect/>
                </a:stretch>
              </a:blipFill>
              <a:ln>
                <a:solidFill>
                  <a:schemeClr val="tx1"/>
                </a:solidFill>
              </a:ln>
            </p:spPr>
            <p:txBody>
              <a:bodyPr/>
              <a:lstStyle/>
              <a:p>
                <a:r>
                  <a:rPr lang="en-US">
                    <a:noFill/>
                  </a:rPr>
                  <a:t> </a:t>
                </a:r>
              </a:p>
            </p:txBody>
          </p:sp>
        </mc:Fallback>
      </mc:AlternateContent>
      <p:sp>
        <p:nvSpPr>
          <p:cNvPr id="25" name="Oval Callout 24">
            <a:extLst>
              <a:ext uri="{FF2B5EF4-FFF2-40B4-BE49-F238E27FC236}">
                <a16:creationId xmlns="" xmlns:a16="http://schemas.microsoft.com/office/drawing/2014/main" id="{6B09045A-02E6-3C46-A1EB-40DE9BE95566}"/>
              </a:ext>
            </a:extLst>
          </p:cNvPr>
          <p:cNvSpPr/>
          <p:nvPr/>
        </p:nvSpPr>
        <p:spPr>
          <a:xfrm>
            <a:off x="4113939" y="2571126"/>
            <a:ext cx="1864343" cy="540990"/>
          </a:xfrm>
          <a:prstGeom prst="wedgeEllipseCallout">
            <a:avLst>
              <a:gd name="adj1" fmla="val 10717"/>
              <a:gd name="adj2" fmla="val 74500"/>
            </a:avLst>
          </a:prstGeom>
          <a:solidFill>
            <a:schemeClr val="bg1"/>
          </a:solidFill>
          <a:ln>
            <a:solidFill>
              <a:schemeClr val="tx1"/>
            </a:solidFill>
          </a:ln>
        </p:spPr>
        <p:style>
          <a:lnRef idx="1">
            <a:schemeClr val="accent3"/>
          </a:lnRef>
          <a:fillRef idx="2">
            <a:schemeClr val="accent3"/>
          </a:fillRef>
          <a:effectRef idx="1">
            <a:schemeClr val="accent3"/>
          </a:effectRef>
          <a:fontRef idx="minor">
            <a:schemeClr val="dk1"/>
          </a:fontRef>
        </p:style>
        <p:txBody>
          <a:bodyPr wrap="none" rtlCol="0" anchor="ctr">
            <a:spAutoFit/>
          </a:bodyPr>
          <a:lstStyle/>
          <a:p>
            <a:pPr algn="ctr"/>
            <a:r>
              <a:rPr lang="en-US" sz="1800" dirty="0">
                <a:solidFill>
                  <a:schemeClr val="tx1"/>
                </a:solidFill>
              </a:rPr>
              <a:t>Outcome Y </a:t>
            </a:r>
          </a:p>
        </p:txBody>
      </p:sp>
      <p:sp>
        <p:nvSpPr>
          <p:cNvPr id="11" name="Rectangle 10">
            <a:extLst>
              <a:ext uri="{FF2B5EF4-FFF2-40B4-BE49-F238E27FC236}">
                <a16:creationId xmlns="" xmlns:a16="http://schemas.microsoft.com/office/drawing/2014/main" id="{72E65D18-4173-4E4B-879D-2E149A56234D}"/>
              </a:ext>
            </a:extLst>
          </p:cNvPr>
          <p:cNvSpPr/>
          <p:nvPr/>
        </p:nvSpPr>
        <p:spPr>
          <a:xfrm>
            <a:off x="1977065" y="1769558"/>
            <a:ext cx="3778983" cy="400110"/>
          </a:xfrm>
          <a:prstGeom prst="rect">
            <a:avLst/>
          </a:prstGeom>
        </p:spPr>
        <p:txBody>
          <a:bodyPr wrap="none">
            <a:spAutoFit/>
          </a:bodyPr>
          <a:lstStyle/>
          <a:p>
            <a:r>
              <a:rPr lang="en-US" sz="2000" dirty="0"/>
              <a:t>Naive Query= E[Y|T=1] – E[Y|T=1] </a:t>
            </a:r>
          </a:p>
        </p:txBody>
      </p:sp>
    </p:spTree>
    <p:extLst>
      <p:ext uri="{BB962C8B-B14F-4D97-AF65-F5344CB8AC3E}">
        <p14:creationId xmlns:p14="http://schemas.microsoft.com/office/powerpoint/2010/main" val="330263209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31787</TotalTime>
  <Words>5873</Words>
  <Application>Microsoft Office PowerPoint</Application>
  <PresentationFormat>On-screen Show (4:3)</PresentationFormat>
  <Paragraphs>1490</Paragraphs>
  <Slides>44</Slides>
  <Notes>44</Notes>
  <HiddenSlides>0</HiddenSlides>
  <MMClips>0</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Office Theme</vt:lpstr>
      <vt:lpstr>   Bias in OLAP Queries: Detection, Explanation, and Removal (Or Think Twice About Your AVG-Query) </vt:lpstr>
      <vt:lpstr>Biased OLAP queries</vt:lpstr>
      <vt:lpstr>The Pitfall of Group BY Queries for Decision Making</vt:lpstr>
      <vt:lpstr> The Pitfall of Group BY Queries for Decision Making</vt:lpstr>
      <vt:lpstr> The Pitfall of Group BY Queries for Decision Making</vt:lpstr>
      <vt:lpstr>Our System: HypDB</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Background: Rubin’s Causality Model</vt:lpstr>
      <vt:lpstr>Assumption</vt:lpstr>
      <vt:lpstr>Outline</vt:lpstr>
      <vt:lpstr>Unbiased Queries</vt:lpstr>
      <vt:lpstr>Unbiased Queries</vt:lpstr>
      <vt:lpstr>Explain Bias</vt:lpstr>
      <vt:lpstr>Explain Bias</vt:lpstr>
      <vt:lpstr>Example</vt:lpstr>
      <vt:lpstr>Example</vt:lpstr>
      <vt:lpstr>Example</vt:lpstr>
      <vt:lpstr>Example</vt:lpstr>
      <vt:lpstr>Example</vt:lpstr>
      <vt:lpstr>Example</vt:lpstr>
      <vt:lpstr>Rewriting Query to Remove Bias</vt:lpstr>
      <vt:lpstr>Rewriting Query to Remove Bias</vt:lpstr>
      <vt:lpstr>Other Key Contributions</vt:lpstr>
      <vt:lpstr>Outline</vt:lpstr>
      <vt:lpstr>End to End Evaluation</vt:lpstr>
      <vt:lpstr>End to End Evaluation</vt:lpstr>
      <vt:lpstr>End to End Evaluation</vt:lpstr>
      <vt:lpstr>End to End Evaluation</vt:lpstr>
      <vt:lpstr>End to End Evaluation</vt:lpstr>
      <vt:lpstr>End to End Evaluation</vt:lpstr>
      <vt:lpstr>End to End Evaluation</vt:lpstr>
      <vt:lpstr>Outline</vt:lpstr>
      <vt:lpstr>Conclusions</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Drawing Causal Inference from Big Data</dc:title>
  <dc:creator>babak salimi</dc:creator>
  <cp:lastModifiedBy>cse</cp:lastModifiedBy>
  <cp:revision>952</cp:revision>
  <dcterms:created xsi:type="dcterms:W3CDTF">2016-11-28T18:37:46Z</dcterms:created>
  <dcterms:modified xsi:type="dcterms:W3CDTF">2018-07-24T18:30:49Z</dcterms:modified>
</cp:coreProperties>
</file>